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364" r:id="rId2"/>
    <p:sldId id="347" r:id="rId3"/>
    <p:sldId id="370" r:id="rId4"/>
    <p:sldId id="371" r:id="rId5"/>
    <p:sldId id="372" r:id="rId6"/>
    <p:sldId id="373" r:id="rId7"/>
    <p:sldId id="374" r:id="rId8"/>
    <p:sldId id="375" r:id="rId9"/>
    <p:sldId id="376" r:id="rId10"/>
    <p:sldId id="377" r:id="rId11"/>
    <p:sldId id="378" r:id="rId12"/>
    <p:sldId id="379" r:id="rId13"/>
    <p:sldId id="380" r:id="rId14"/>
    <p:sldId id="381" r:id="rId15"/>
    <p:sldId id="382" r:id="rId16"/>
    <p:sldId id="388" r:id="rId17"/>
    <p:sldId id="383" r:id="rId18"/>
    <p:sldId id="384" r:id="rId19"/>
    <p:sldId id="385" r:id="rId20"/>
    <p:sldId id="386" r:id="rId21"/>
    <p:sldId id="387" r:id="rId22"/>
    <p:sldId id="389" r:id="rId23"/>
    <p:sldId id="39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4025069-9B8E-1A4E-A885-D41B55B1D000}" name="Worster, Kate" initials="" userId="S::kworster@illinois.edu::0f38ca7d-b480-4569-990b-11c610f4819a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D00"/>
    <a:srgbClr val="FF5F05"/>
    <a:srgbClr val="13294B"/>
    <a:srgbClr val="C84113"/>
    <a:srgbClr val="3B6C35"/>
    <a:srgbClr val="4B868E"/>
    <a:srgbClr val="FBB24D"/>
    <a:srgbClr val="F050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74" autoAdjust="0"/>
    <p:restoredTop sz="95890" autoAdjust="0"/>
  </p:normalViewPr>
  <p:slideViewPr>
    <p:cSldViewPr snapToGrid="0">
      <p:cViewPr varScale="1">
        <p:scale>
          <a:sx n="89" d="100"/>
          <a:sy n="89" d="100"/>
        </p:scale>
        <p:origin x="91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21" d="100"/>
          <a:sy n="121" d="100"/>
        </p:scale>
        <p:origin x="5022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3E1E9AA-346A-B3D9-794E-D00029D397C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F56AFA-A4B7-7466-6AF7-3B946230D33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E4678F-55F8-4A98-B438-1921114C3F78}" type="datetimeFigureOut">
              <a:rPr lang="en-US" smtClean="0"/>
              <a:t>1/24/2025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ABE0AD-401D-551F-84BA-B7639FBB7EB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A98A03-EC06-4230-C305-6B23873923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6E4B95-DB27-469E-87AB-81525EE3E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172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9.png>
</file>

<file path=ppt/media/image20.png>
</file>

<file path=ppt/media/image3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C260D9-9A89-466D-AB9E-AB8EEEC5B27F}" type="datetimeFigureOut">
              <a:rPr lang="en-US" smtClean="0"/>
              <a:t>1/24/2025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C6F0D5-1438-4C96-931F-854E0BFC2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47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5352EE-BC55-10FF-25B0-EDE2F72117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E0BD99-78BF-E7C3-81F8-179B1BB243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0B7E1B-1F85-ED5F-0475-00EAF1B49C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1880BB-7846-4F19-1F24-738A9D90AF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C6F0D5-1438-4C96-931F-854E0BFC2CD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4105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1C8EA2-2A8E-966B-6168-1384625E93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3F4DCEC-E314-E6F8-9D39-BD5004D9B1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1B0D47D-30DA-CD20-DD35-B3F3EB6B45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0AD967-1370-448D-D72C-73EF727E0B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C6F0D5-1438-4C96-931F-854E0BFC2CD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2836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197565-641B-3A70-6082-553C4E735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C62855-A46A-AD46-EAFD-F64619AAAF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E91509-B5EC-DD27-7E17-69DCA6AD60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F73152-A8E6-10E4-58BC-041CB7ED0B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C6F0D5-1438-4C96-931F-854E0BFC2CD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9240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849C25-95D5-5BC3-6C54-FA96D1FB18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0E035E-C2A6-36E3-A4F1-A0E80E0E3A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A76407-2E03-8339-D78D-4012831257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9A0298-F43C-9AFE-BDED-94394585B4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C6F0D5-1438-4C96-931F-854E0BFC2CD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8749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D44688-4FC5-6E22-D87B-E8B2F73AC4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9491B1C-F451-C6FE-28B0-D79C9641B5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6D76B6-9225-965D-925B-A191073783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A74BFA-38D9-E750-51C9-7D7C8125CE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C6F0D5-1438-4C96-931F-854E0BFC2CD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2474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CE3D03-FBA4-9083-94BF-AC9A0E057A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93F27A-F965-7E4D-6B37-C8EBE254B0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F1D5A68-BF73-C5FB-C93B-B69071E886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56D3F-C744-2EE4-97C6-5E78682FC5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C6F0D5-1438-4C96-931F-854E0BFC2CD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6400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8EFB4F-CF43-53B4-ACED-5761E12B82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277AF3-7A67-522E-4B0D-C8F5B8E289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8391B04-10CE-BA20-6ECE-2912670FB7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DA70A9-565E-4035-5648-DADBC2DC54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C6F0D5-1438-4C96-931F-854E0BFC2CD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4498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34426D-5830-D4E4-A4A8-26259D3196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9ACE3D-B2E0-BDFC-C457-27C33DEC42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1BF4FD-8E57-2C3B-5CAC-D2E9EF8C23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6F745-3978-0679-A3EC-A25459DE9B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C6F0D5-1438-4C96-931F-854E0BFC2CD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5878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CBE994-2377-40FC-DC3A-63C2FEB7E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68EAF5-717A-1F5B-986A-73711CEE09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95E058-2200-BCDD-06EF-C1BF291F9B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44D982-105F-8F59-EA4B-801331DA62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C6F0D5-1438-4C96-931F-854E0BFC2CD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7059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FFBCD6-B33F-C909-3AF8-613C596C7E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8A3D27-79FD-83FE-A4EA-93265FD342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004F8A-4E51-DAE5-7508-836385F309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7FEAE8-3D18-51D1-0E65-10F37DD674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C6F0D5-1438-4C96-931F-854E0BFC2CD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995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F33E97-9046-A7F4-D372-383137817E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F69354-5DEA-5381-64A0-6AAD1EEA6E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0D8C94-EE1B-FD3B-E211-0EEF6A52DC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959E1D-53BF-8CD8-3D46-B7B794841A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C6F0D5-1438-4C96-931F-854E0BFC2CD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560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617E1-1722-1D16-670C-C026A17BE7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B96FFC-EC3C-BFED-FAD8-6D8B4BAD81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37F6AF3-29FD-2852-E9CE-6D24E7134B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DD59EA-9CBB-F348-0AE2-6E14975F70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C6F0D5-1438-4C96-931F-854E0BFC2CD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8478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6C2DD2-2FB6-3EAC-E063-488BC35DF4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3C6CE5-88E1-5482-D28F-E0412C1578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E7F410-624B-796F-9C4D-948555918E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1100E3-4B52-D793-9508-D82D2A3AA3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C6F0D5-1438-4C96-931F-854E0BFC2CD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3895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0FAF1B-CEF6-596D-6219-7C80A66526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FBE3FC-A5D8-8459-70C8-F30B71F8A8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20B4C6-E36E-C22F-12DB-BFB2D42F3F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5CEC05-7C1B-D233-B554-EEE34440B7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C6F0D5-1438-4C96-931F-854E0BFC2CD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9845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937604-3050-5BDB-E5AD-FC88956D6C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83A19D-9D9B-47BC-6344-76B6E210E1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7599A0-F633-034F-45DF-B926A0C9C3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E394B6-61D6-AAF2-6D86-B01B1DCC09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C6F0D5-1438-4C96-931F-854E0BFC2CD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2863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7AE65A-E08D-81A8-70B0-EFD88A5E83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2A6143-3DB2-AFB3-01AF-1A15FC123B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77F898-4AE2-3B44-0D4C-37CF87ED24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55A1D6-BF62-50EC-3535-C73B79E007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C6F0D5-1438-4C96-931F-854E0BFC2CD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68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A15158-58B1-51D7-C061-6FFE9E14B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6E3CC2-8167-5347-E53E-484264260E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C64D91-A3DF-2945-4C7B-B8500E20DB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AE4146-F89F-775B-030D-F855F6C22B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C6F0D5-1438-4C96-931F-854E0BFC2CD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8655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ED2514-9994-571E-C202-C32F509215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BA5946-4756-D605-C692-D9B0040D04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3A7B7C-E81F-C409-04E8-434C7E980D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5E1FA4-D808-F661-95A6-EDD0980D53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C6F0D5-1438-4C96-931F-854E0BFC2CD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1729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9CA59-8D6D-16BC-8E64-71DEF19BA3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762C136-FD8B-CEF4-CF54-A77C9893D8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6E14F3-423F-09FB-6E39-E46B05A488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608BE0-D8BE-6CCC-D156-216E48F286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C6F0D5-1438-4C96-931F-854E0BFC2CD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9953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D684CC-A45E-5D9A-1CB0-A551A1E42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568C09-58B0-EC6B-698B-D444CA49D9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557233-30F2-A7C9-0FF3-5FC16ADDED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A3B4E-685B-2685-0174-AF0EDC8499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C6F0D5-1438-4C96-931F-854E0BFC2CD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4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66E210-AEFC-EFEF-86E3-A249FA4476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70C51F-193D-E225-FA8A-9AABC53E0A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3B7693-A6C8-8A37-165F-2A80C9BA23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44BDFC-F26C-3779-D60C-BB6C70F273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C6F0D5-1438-4C96-931F-854E0BFC2CD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613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dmark Cov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BF9518-9532-DCBE-B762-129DF8AB2B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43574" y="2631172"/>
            <a:ext cx="6104852" cy="1594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295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7382DFD5-4D35-53FA-9DF1-5E6413F1CBD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581908" y="1117598"/>
            <a:ext cx="4365429" cy="5490363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58D26A1-BDB0-50E3-E070-717CE550536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9602" y="1369229"/>
            <a:ext cx="4968296" cy="50100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3200"/>
              </a:lnSpc>
              <a:spcBef>
                <a:spcPts val="0"/>
              </a:spcBef>
              <a:buNone/>
              <a:defRPr sz="3200" spc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Section Headline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B726EBD-3ED8-E92F-EEB9-2CEDDBC1A5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69603" y="3763861"/>
            <a:ext cx="5612163" cy="2265835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342900" indent="-342900" algn="l">
              <a:lnSpc>
                <a:spcPts val="2000"/>
              </a:lnSpc>
              <a:spcBef>
                <a:spcPts val="1200"/>
              </a:spcBef>
              <a:spcAft>
                <a:spcPts val="1000"/>
              </a:spcAft>
              <a:buFontTx/>
              <a:buBlip>
                <a:blip r:embed="rId2"/>
              </a:buBlip>
              <a:defRPr sz="2000" spc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31393609-E921-0801-5090-4E691483025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69603" y="1927654"/>
            <a:ext cx="5606752" cy="1476872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6A6782E-3321-684C-BC9B-A5A349BE7352}"/>
              </a:ext>
            </a:extLst>
          </p:cNvPr>
          <p:cNvGrpSpPr/>
          <p:nvPr userDrawn="1"/>
        </p:nvGrpSpPr>
        <p:grpSpPr>
          <a:xfrm>
            <a:off x="0" y="0"/>
            <a:ext cx="12192000" cy="863600"/>
            <a:chOff x="0" y="0"/>
            <a:chExt cx="12192000" cy="86360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DE817C77-D183-ADD4-C5C1-647ECF192587}"/>
                </a:ext>
              </a:extLst>
            </p:cNvPr>
            <p:cNvGrpSpPr/>
            <p:nvPr userDrawn="1"/>
          </p:nvGrpSpPr>
          <p:grpSpPr>
            <a:xfrm>
              <a:off x="0" y="0"/>
              <a:ext cx="12192000" cy="863600"/>
              <a:chOff x="0" y="0"/>
              <a:chExt cx="12192000" cy="863600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A9B2A7B8-6B88-074F-DDC1-39BEEDDE30B4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12192000" cy="8636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89BFEB51-E0B8-88F5-C733-1FFB9C2864FA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/>
              <a:stretch>
                <a:fillRect/>
              </a:stretch>
            </p:blipFill>
            <p:spPr>
              <a:xfrm>
                <a:off x="311413" y="340359"/>
                <a:ext cx="2574945" cy="182880"/>
              </a:xfrm>
              <a:prstGeom prst="rect">
                <a:avLst/>
              </a:prstGeom>
            </p:spPr>
          </p:pic>
        </p:grp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7C1025F-B51D-33DD-2203-EA4326E177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1690057" y="253999"/>
              <a:ext cx="247288" cy="358141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0B9C9A2-8407-7A63-2F17-F82F3515E700}"/>
              </a:ext>
            </a:extLst>
          </p:cNvPr>
          <p:cNvSpPr txBox="1"/>
          <p:nvPr userDrawn="1"/>
        </p:nvSpPr>
        <p:spPr>
          <a:xfrm>
            <a:off x="242162" y="6394530"/>
            <a:ext cx="7073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spc="100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SIEBEL SCHOOL OF COMPUTING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2571520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">
            <a:extLst>
              <a:ext uri="{FF2B5EF4-FFF2-40B4-BE49-F238E27FC236}">
                <a16:creationId xmlns:a16="http://schemas.microsoft.com/office/drawing/2014/main" id="{2C9F2BE7-253C-A985-1EA5-EEE40497212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01207" y="1117598"/>
            <a:ext cx="2147896" cy="2655456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778E0783-42E8-DE18-B441-0A7D7931D51E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801207" y="3948546"/>
            <a:ext cx="2146131" cy="2655456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B35BD966-4E38-F2C8-E517-1DE0A304D3CF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106002" y="1117598"/>
            <a:ext cx="3487387" cy="5490363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D0BED7-8CC6-19AA-0E5E-14400ABD367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9602" y="1369229"/>
            <a:ext cx="4968296" cy="50100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3200"/>
              </a:lnSpc>
              <a:spcBef>
                <a:spcPts val="0"/>
              </a:spcBef>
              <a:buNone/>
              <a:defRPr sz="3200" spc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Section Headline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2FDFA4A8-28A3-E050-2B92-65FD3DED276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69603" y="3763861"/>
            <a:ext cx="5113359" cy="2265835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342900" indent="-342900" algn="l">
              <a:lnSpc>
                <a:spcPts val="2000"/>
              </a:lnSpc>
              <a:spcBef>
                <a:spcPts val="1200"/>
              </a:spcBef>
              <a:spcAft>
                <a:spcPts val="1000"/>
              </a:spcAft>
              <a:buFontTx/>
              <a:buBlip>
                <a:blip r:embed="rId2"/>
              </a:buBlip>
              <a:defRPr sz="2000" spc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F0AAEE13-466F-84FA-BF89-C12BD46D1F1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69603" y="1927654"/>
            <a:ext cx="5113359" cy="1476872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02F0573-F5CC-D8C4-48CE-1FE5D78B4E3D}"/>
              </a:ext>
            </a:extLst>
          </p:cNvPr>
          <p:cNvGrpSpPr/>
          <p:nvPr userDrawn="1"/>
        </p:nvGrpSpPr>
        <p:grpSpPr>
          <a:xfrm>
            <a:off x="0" y="0"/>
            <a:ext cx="12192000" cy="863600"/>
            <a:chOff x="0" y="0"/>
            <a:chExt cx="12192000" cy="86360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FF8D3B1-18E8-0293-083F-C35EACD95031}"/>
                </a:ext>
              </a:extLst>
            </p:cNvPr>
            <p:cNvGrpSpPr/>
            <p:nvPr userDrawn="1"/>
          </p:nvGrpSpPr>
          <p:grpSpPr>
            <a:xfrm>
              <a:off x="0" y="0"/>
              <a:ext cx="12192000" cy="863600"/>
              <a:chOff x="0" y="0"/>
              <a:chExt cx="12192000" cy="8636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9795703-B73F-22CE-FC25-B802EBC3CD6A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12192000" cy="8636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116C5AEA-E29B-9237-F652-60059AF8EEB5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/>
              <a:stretch>
                <a:fillRect/>
              </a:stretch>
            </p:blipFill>
            <p:spPr>
              <a:xfrm>
                <a:off x="311413" y="340359"/>
                <a:ext cx="2574945" cy="182880"/>
              </a:xfrm>
              <a:prstGeom prst="rect">
                <a:avLst/>
              </a:prstGeom>
            </p:spPr>
          </p:pic>
        </p:grp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CDC656D-27EC-30C0-4693-175189B34B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1690057" y="253999"/>
              <a:ext cx="247288" cy="358141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D585AB9-5E6A-9C80-174A-240948922217}"/>
              </a:ext>
            </a:extLst>
          </p:cNvPr>
          <p:cNvSpPr txBox="1"/>
          <p:nvPr userDrawn="1"/>
        </p:nvSpPr>
        <p:spPr>
          <a:xfrm>
            <a:off x="242162" y="6394530"/>
            <a:ext cx="7073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spc="100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SIEBEL SCHOOL OF COMPUTING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12648251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46D1A30F-7229-447C-C7F0-0955FB22DAF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106002" y="1117598"/>
            <a:ext cx="5841336" cy="5490363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FF1E1065-4BDC-7D45-AE23-97A2EAD7E2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9602" y="1406297"/>
            <a:ext cx="4968296" cy="50100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2800"/>
              </a:lnSpc>
              <a:spcBef>
                <a:spcPts val="0"/>
              </a:spcBef>
              <a:buNone/>
              <a:defRPr sz="3200" spc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Headline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E2138D0-2FDA-75FA-2776-CE76B7713D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69604" y="3750338"/>
            <a:ext cx="5088646" cy="2265835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342900" indent="-342900" algn="l">
              <a:lnSpc>
                <a:spcPts val="2000"/>
              </a:lnSpc>
              <a:spcBef>
                <a:spcPts val="1200"/>
              </a:spcBef>
              <a:spcAft>
                <a:spcPts val="1000"/>
              </a:spcAft>
              <a:buFontTx/>
              <a:buBlip>
                <a:blip r:embed="rId2"/>
              </a:buBlip>
              <a:defRPr sz="2000" spc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7C0D06AA-B4F4-439F-8468-E2619B2ECAA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69603" y="2232243"/>
            <a:ext cx="5088646" cy="1222874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3634C1B-D5BB-4383-F053-8A3B07EF30B8}"/>
              </a:ext>
            </a:extLst>
          </p:cNvPr>
          <p:cNvGrpSpPr/>
          <p:nvPr userDrawn="1"/>
        </p:nvGrpSpPr>
        <p:grpSpPr>
          <a:xfrm>
            <a:off x="0" y="0"/>
            <a:ext cx="12192000" cy="863600"/>
            <a:chOff x="0" y="0"/>
            <a:chExt cx="12192000" cy="86360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F412E53-FBCF-733C-C052-AE27D94F5628}"/>
                </a:ext>
              </a:extLst>
            </p:cNvPr>
            <p:cNvGrpSpPr/>
            <p:nvPr userDrawn="1"/>
          </p:nvGrpSpPr>
          <p:grpSpPr>
            <a:xfrm>
              <a:off x="0" y="0"/>
              <a:ext cx="12192000" cy="863600"/>
              <a:chOff x="0" y="0"/>
              <a:chExt cx="12192000" cy="863600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5AD92517-9B72-5CD2-F1C7-64A7322B2AFB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12192000" cy="8636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DE83D8D6-3BA0-53EC-5EC1-3C7DFFA3D3D2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/>
              <a:stretch>
                <a:fillRect/>
              </a:stretch>
            </p:blipFill>
            <p:spPr>
              <a:xfrm>
                <a:off x="311413" y="340359"/>
                <a:ext cx="2574945" cy="182880"/>
              </a:xfrm>
              <a:prstGeom prst="rect">
                <a:avLst/>
              </a:prstGeom>
            </p:spPr>
          </p:pic>
        </p:grp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3902A60-E930-5D85-0FD8-AC2E090A42E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1690057" y="253999"/>
              <a:ext cx="247288" cy="358141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DE97748-DECA-493E-F666-B88AF572123F}"/>
              </a:ext>
            </a:extLst>
          </p:cNvPr>
          <p:cNvSpPr txBox="1"/>
          <p:nvPr userDrawn="1"/>
        </p:nvSpPr>
        <p:spPr>
          <a:xfrm>
            <a:off x="242162" y="6394530"/>
            <a:ext cx="7073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spc="100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SIEBEL SCHOOL OF COMPUTING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19040031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750D69FB-CE11-B4FF-360C-75918FFB0845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0" y="863598"/>
            <a:ext cx="12192000" cy="5994402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Click icon to add picture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A6F6895-D6A3-C964-EB82-76CDE7E81090}"/>
              </a:ext>
            </a:extLst>
          </p:cNvPr>
          <p:cNvGrpSpPr/>
          <p:nvPr userDrawn="1"/>
        </p:nvGrpSpPr>
        <p:grpSpPr>
          <a:xfrm>
            <a:off x="0" y="0"/>
            <a:ext cx="12192000" cy="863600"/>
            <a:chOff x="0" y="0"/>
            <a:chExt cx="12192000" cy="86360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1AA6D2C-8355-D9F8-6997-572CBE2C2890}"/>
                </a:ext>
              </a:extLst>
            </p:cNvPr>
            <p:cNvGrpSpPr/>
            <p:nvPr userDrawn="1"/>
          </p:nvGrpSpPr>
          <p:grpSpPr>
            <a:xfrm>
              <a:off x="0" y="0"/>
              <a:ext cx="12192000" cy="863600"/>
              <a:chOff x="0" y="0"/>
              <a:chExt cx="12192000" cy="8636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AB94538A-52D0-AE29-37BA-69417862750B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12192000" cy="8636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C62DFCEB-09D6-1D58-030E-F005E414E290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/>
              <a:stretch>
                <a:fillRect/>
              </a:stretch>
            </p:blipFill>
            <p:spPr>
              <a:xfrm>
                <a:off x="311413" y="340359"/>
                <a:ext cx="2574945" cy="182880"/>
              </a:xfrm>
              <a:prstGeom prst="rect">
                <a:avLst/>
              </a:prstGeom>
            </p:spPr>
          </p:pic>
        </p:grp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D43CEAB-F9A4-5801-1C96-8D92C09AB89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690057" y="253999"/>
              <a:ext cx="247288" cy="3581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64255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edia Placeholder 8">
            <a:extLst>
              <a:ext uri="{FF2B5EF4-FFF2-40B4-BE49-F238E27FC236}">
                <a16:creationId xmlns:a16="http://schemas.microsoft.com/office/drawing/2014/main" id="{F8FD758D-21D1-2476-217E-2668903FD2D5}"/>
              </a:ext>
            </a:extLst>
          </p:cNvPr>
          <p:cNvSpPr>
            <a:spLocks noGrp="1"/>
          </p:cNvSpPr>
          <p:nvPr>
            <p:ph type="media" sz="quarter" idx="29"/>
          </p:nvPr>
        </p:nvSpPr>
        <p:spPr>
          <a:xfrm>
            <a:off x="-1" y="863598"/>
            <a:ext cx="12191999" cy="5994401"/>
          </a:xfr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Click to add media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1666E98-538C-6D05-BBC7-2A548AE39ECD}"/>
              </a:ext>
            </a:extLst>
          </p:cNvPr>
          <p:cNvGrpSpPr/>
          <p:nvPr userDrawn="1"/>
        </p:nvGrpSpPr>
        <p:grpSpPr>
          <a:xfrm>
            <a:off x="0" y="0"/>
            <a:ext cx="12192000" cy="863600"/>
            <a:chOff x="0" y="0"/>
            <a:chExt cx="12192000" cy="86360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7EA68F5-BA7C-C10A-9C31-78D9D9EF6871}"/>
                </a:ext>
              </a:extLst>
            </p:cNvPr>
            <p:cNvGrpSpPr/>
            <p:nvPr userDrawn="1"/>
          </p:nvGrpSpPr>
          <p:grpSpPr>
            <a:xfrm>
              <a:off x="0" y="0"/>
              <a:ext cx="12192000" cy="863600"/>
              <a:chOff x="0" y="0"/>
              <a:chExt cx="12192000" cy="863600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173CF997-3A44-BD99-E342-A9E23D9D8CCD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12192000" cy="8636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A18C7F8F-C370-794E-C755-F711733E270F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/>
              <a:stretch>
                <a:fillRect/>
              </a:stretch>
            </p:blipFill>
            <p:spPr>
              <a:xfrm>
                <a:off x="311413" y="340359"/>
                <a:ext cx="2574945" cy="182880"/>
              </a:xfrm>
              <a:prstGeom prst="rect">
                <a:avLst/>
              </a:prstGeom>
            </p:spPr>
          </p:pic>
        </p:grp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85B0228-B820-E9C7-6F66-5DE801723D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690057" y="253999"/>
              <a:ext cx="247288" cy="3581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629472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Quot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">
            <a:extLst>
              <a:ext uri="{FF2B5EF4-FFF2-40B4-BE49-F238E27FC236}">
                <a16:creationId xmlns:a16="http://schemas.microsoft.com/office/drawing/2014/main" id="{8574EB8F-8836-20FE-9A2E-6FE680919A3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494291" y="1579334"/>
            <a:ext cx="2040720" cy="2042930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Picture Placeholder 1">
            <a:extLst>
              <a:ext uri="{FF2B5EF4-FFF2-40B4-BE49-F238E27FC236}">
                <a16:creationId xmlns:a16="http://schemas.microsoft.com/office/drawing/2014/main" id="{98FF03E5-0C86-D23B-9D4E-7801474506A9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494291" y="4014880"/>
            <a:ext cx="2040720" cy="2042930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521FE823-B57B-4821-24F2-208091DDEA8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64272" y="3364127"/>
            <a:ext cx="5797556" cy="50100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r">
              <a:lnSpc>
                <a:spcPts val="3200"/>
              </a:lnSpc>
              <a:spcBef>
                <a:spcPts val="0"/>
              </a:spcBef>
              <a:buNone/>
              <a:defRPr sz="2000" spc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- Author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45F60A-A656-F537-BA57-450F66BCC8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64272" y="1887255"/>
            <a:ext cx="5797557" cy="1476872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“Lorem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.”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BA709DF-AEBF-43E0-C5D0-86A9D6414B0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64272" y="5810251"/>
            <a:ext cx="5797556" cy="50100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r">
              <a:lnSpc>
                <a:spcPts val="3200"/>
              </a:lnSpc>
              <a:spcBef>
                <a:spcPts val="0"/>
              </a:spcBef>
              <a:buNone/>
              <a:defRPr sz="2000" spc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- Author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9714CFC-E27B-F5E4-63E3-B11999DC346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364272" y="4333379"/>
            <a:ext cx="5797557" cy="1476872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“Lorem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.”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4DA7B18-902B-C33A-9448-31201904B363}"/>
              </a:ext>
            </a:extLst>
          </p:cNvPr>
          <p:cNvGrpSpPr/>
          <p:nvPr userDrawn="1"/>
        </p:nvGrpSpPr>
        <p:grpSpPr>
          <a:xfrm>
            <a:off x="0" y="0"/>
            <a:ext cx="12192000" cy="863600"/>
            <a:chOff x="0" y="0"/>
            <a:chExt cx="12192000" cy="86360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E94B146-FC8D-B084-31CE-967B0ACBCCD2}"/>
                </a:ext>
              </a:extLst>
            </p:cNvPr>
            <p:cNvGrpSpPr/>
            <p:nvPr userDrawn="1"/>
          </p:nvGrpSpPr>
          <p:grpSpPr>
            <a:xfrm>
              <a:off x="0" y="0"/>
              <a:ext cx="12192000" cy="863600"/>
              <a:chOff x="0" y="0"/>
              <a:chExt cx="12192000" cy="863600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CB7D569E-4229-CD62-3893-07FEFD90061C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12192000" cy="8636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96EE05F-0E70-C40B-9F9B-87F52DF671E0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/>
              <a:stretch>
                <a:fillRect/>
              </a:stretch>
            </p:blipFill>
            <p:spPr>
              <a:xfrm>
                <a:off x="311413" y="340359"/>
                <a:ext cx="2574945" cy="182880"/>
              </a:xfrm>
              <a:prstGeom prst="rect">
                <a:avLst/>
              </a:prstGeom>
            </p:spPr>
          </p:pic>
        </p:grp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DB77F71-CC16-8ECD-E626-5999713A812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690057" y="253999"/>
              <a:ext cx="247288" cy="358141"/>
            </a:xfrm>
            <a:prstGeom prst="rect">
              <a:avLst/>
            </a:prstGeom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4E03D07-CA2B-71E7-6F47-128AC4ECB971}"/>
              </a:ext>
            </a:extLst>
          </p:cNvPr>
          <p:cNvSpPr txBox="1"/>
          <p:nvPr userDrawn="1"/>
        </p:nvSpPr>
        <p:spPr>
          <a:xfrm>
            <a:off x="3716210" y="2146996"/>
            <a:ext cx="5526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dirty="0">
                <a:solidFill>
                  <a:schemeClr val="bg2"/>
                </a:solidFill>
              </a:rPr>
              <a:t>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AC5953B-C1A7-D7E7-5218-0E807F0CFE05}"/>
              </a:ext>
            </a:extLst>
          </p:cNvPr>
          <p:cNvSpPr txBox="1"/>
          <p:nvPr userDrawn="1"/>
        </p:nvSpPr>
        <p:spPr>
          <a:xfrm>
            <a:off x="3714531" y="4585396"/>
            <a:ext cx="5526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dirty="0">
                <a:solidFill>
                  <a:schemeClr val="bg2"/>
                </a:solidFill>
              </a:rPr>
              <a:t>“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8AE0B15-3AEE-9E13-FE15-9D0A4977B5BC}"/>
              </a:ext>
            </a:extLst>
          </p:cNvPr>
          <p:cNvSpPr txBox="1"/>
          <p:nvPr userDrawn="1"/>
        </p:nvSpPr>
        <p:spPr>
          <a:xfrm>
            <a:off x="242162" y="6394530"/>
            <a:ext cx="7073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spc="100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SIEBEL SCHOOL OF COMPUTING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31778697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08C96074-4807-0F2D-7C5C-024394CF5C17}"/>
              </a:ext>
            </a:extLst>
          </p:cNvPr>
          <p:cNvSpPr txBox="1"/>
          <p:nvPr userDrawn="1"/>
        </p:nvSpPr>
        <p:spPr>
          <a:xfrm>
            <a:off x="4354168" y="1612303"/>
            <a:ext cx="5526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dirty="0">
                <a:solidFill>
                  <a:schemeClr val="bg2"/>
                </a:solidFill>
              </a:rPr>
              <a:t>“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70614697-2D4B-7D92-4B4F-847BD2E29AB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494291" y="1924325"/>
            <a:ext cx="2040720" cy="2042930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AF9483ED-00E0-3A56-DCAE-C16A86A58E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994271" y="5203451"/>
            <a:ext cx="5229075" cy="50100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r">
              <a:lnSpc>
                <a:spcPts val="3200"/>
              </a:lnSpc>
              <a:spcBef>
                <a:spcPts val="0"/>
              </a:spcBef>
              <a:buNone/>
              <a:defRPr sz="2000" spc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- Author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460CD410-220C-5F93-EBDE-FAF307A842D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54168" y="2344039"/>
            <a:ext cx="5869178" cy="2839204"/>
          </a:xfrm>
        </p:spPr>
        <p:txBody>
          <a:bodyPr>
            <a:noAutofit/>
          </a:bodyPr>
          <a:lstStyle>
            <a:lvl1pPr marL="0" indent="0">
              <a:lnSpc>
                <a:spcPts val="3400"/>
              </a:lnSpc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EE4B335-70EF-94C4-5902-1B7573AAC9C4}"/>
              </a:ext>
            </a:extLst>
          </p:cNvPr>
          <p:cNvGrpSpPr/>
          <p:nvPr userDrawn="1"/>
        </p:nvGrpSpPr>
        <p:grpSpPr>
          <a:xfrm>
            <a:off x="0" y="0"/>
            <a:ext cx="12192000" cy="863600"/>
            <a:chOff x="0" y="0"/>
            <a:chExt cx="12192000" cy="86360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1C52F13A-55EA-A7DC-1AF1-DE143AE19C00}"/>
                </a:ext>
              </a:extLst>
            </p:cNvPr>
            <p:cNvGrpSpPr/>
            <p:nvPr userDrawn="1"/>
          </p:nvGrpSpPr>
          <p:grpSpPr>
            <a:xfrm>
              <a:off x="0" y="0"/>
              <a:ext cx="12192000" cy="863600"/>
              <a:chOff x="0" y="0"/>
              <a:chExt cx="12192000" cy="863600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A348A6B-AF86-E958-B188-B92E505E5FCF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12192000" cy="8636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32DEA7CC-3436-37D5-DD1A-187CB26F19EE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/>
              <a:stretch>
                <a:fillRect/>
              </a:stretch>
            </p:blipFill>
            <p:spPr>
              <a:xfrm>
                <a:off x="311413" y="340359"/>
                <a:ext cx="2574945" cy="182880"/>
              </a:xfrm>
              <a:prstGeom prst="rect">
                <a:avLst/>
              </a:prstGeom>
            </p:spPr>
          </p:pic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C30DACC-26F1-7DA5-278A-7D8DDF92CB6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690057" y="253999"/>
              <a:ext cx="247288" cy="358141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484988C3-7592-D9F4-00FB-A53DC39ED3B7}"/>
              </a:ext>
            </a:extLst>
          </p:cNvPr>
          <p:cNvSpPr txBox="1"/>
          <p:nvPr userDrawn="1"/>
        </p:nvSpPr>
        <p:spPr>
          <a:xfrm>
            <a:off x="4354168" y="5007571"/>
            <a:ext cx="5526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dirty="0">
                <a:solidFill>
                  <a:schemeClr val="bg2"/>
                </a:solidFill>
              </a:rPr>
              <a:t>”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AF8EF9-99EB-1D10-B15D-9804BCF4BDD5}"/>
              </a:ext>
            </a:extLst>
          </p:cNvPr>
          <p:cNvSpPr txBox="1"/>
          <p:nvPr userDrawn="1"/>
        </p:nvSpPr>
        <p:spPr>
          <a:xfrm>
            <a:off x="242162" y="6394530"/>
            <a:ext cx="7073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spc="100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SIEBEL SCHOOL OF COMPUTING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24755280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F529BC5-EA18-A8DE-4352-D1EDEA82955D}"/>
              </a:ext>
            </a:extLst>
          </p:cNvPr>
          <p:cNvSpPr/>
          <p:nvPr userDrawn="1"/>
        </p:nvSpPr>
        <p:spPr>
          <a:xfrm flipH="1">
            <a:off x="-2" y="0"/>
            <a:ext cx="457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7F00DC-324A-405B-2F53-60487B3EF35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69603" y="2723222"/>
            <a:ext cx="3276600" cy="29210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at </a:t>
            </a:r>
            <a:r>
              <a:rPr lang="en-US" dirty="0" err="1"/>
              <a:t>vulputate</a:t>
            </a:r>
            <a:r>
              <a:rPr lang="en-US" dirty="0"/>
              <a:t> dui.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lacinia, </a:t>
            </a:r>
            <a:r>
              <a:rPr lang="en-US" dirty="0" err="1"/>
              <a:t>sagittis</a:t>
            </a:r>
            <a:r>
              <a:rPr lang="en-US" dirty="0"/>
              <a:t> ipsum in,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13903A9-5A33-EE2B-FB87-538527D967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69603" y="1118008"/>
            <a:ext cx="3439818" cy="81836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2800"/>
              </a:lnSpc>
              <a:spcBef>
                <a:spcPts val="0"/>
              </a:spcBef>
              <a:buNone/>
              <a:defRPr sz="3200" spc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Headline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5E58F266-9F29-CE45-BEBA-862352D8CA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9603" y="1946717"/>
            <a:ext cx="2735192" cy="549896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2000" b="0" i="1" spc="0">
                <a:solidFill>
                  <a:schemeClr val="bg2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81DF663B-624B-BA32-2E4C-BFE594F926F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478595" y="1727098"/>
            <a:ext cx="1952379" cy="92143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8000"/>
              </a:lnSpc>
              <a:spcBef>
                <a:spcPts val="0"/>
              </a:spcBef>
              <a:buNone/>
              <a:defRPr sz="6000" b="1" spc="-30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#20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5E96C052-B25E-B6C7-14C5-68B59A8EED7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475691" y="2662411"/>
            <a:ext cx="1952379" cy="50100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2000" spc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Info </a:t>
            </a:r>
            <a:br>
              <a:rPr lang="en-US" dirty="0"/>
            </a:br>
            <a:r>
              <a:rPr lang="en-US" dirty="0"/>
              <a:t>Graphic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929FCE62-29E0-6233-A446-761FA8F5803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880621" y="1727098"/>
            <a:ext cx="1952379" cy="92143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8000"/>
              </a:lnSpc>
              <a:spcBef>
                <a:spcPts val="0"/>
              </a:spcBef>
              <a:buNone/>
              <a:defRPr sz="6000" b="1" spc="-3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#3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9E9CAF1-E59C-C0A9-410E-4BDFD4B69D8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877717" y="2662411"/>
            <a:ext cx="1952379" cy="50100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2000" spc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Info </a:t>
            </a:r>
            <a:br>
              <a:rPr lang="en-US" dirty="0"/>
            </a:br>
            <a:r>
              <a:rPr lang="en-US" dirty="0"/>
              <a:t>Graphic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29B1895-E837-85FB-DA99-4750204A1AE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049838" y="3828535"/>
            <a:ext cx="2424340" cy="92143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8000"/>
              </a:lnSpc>
              <a:spcBef>
                <a:spcPts val="0"/>
              </a:spcBef>
              <a:buNone/>
              <a:defRPr sz="6000" b="1" spc="-30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$10M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52A86E65-1A4F-C1B2-2AB9-4B6E7F06E14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046933" y="4763848"/>
            <a:ext cx="1952379" cy="50100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2000" spc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Info </a:t>
            </a:r>
            <a:br>
              <a:rPr lang="en-US" dirty="0"/>
            </a:br>
            <a:r>
              <a:rPr lang="en-US" dirty="0"/>
              <a:t>Graphic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82FE79D-1A14-EE31-3E74-061112EB3D5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478595" y="3824900"/>
            <a:ext cx="1952378" cy="92143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8000"/>
              </a:lnSpc>
              <a:spcBef>
                <a:spcPts val="0"/>
              </a:spcBef>
              <a:buNone/>
              <a:defRPr sz="6000" b="1" spc="-15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75%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7A3E3F59-455D-1079-C845-AF2D7143320D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475691" y="4760213"/>
            <a:ext cx="1952379" cy="50100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2000" spc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Info </a:t>
            </a:r>
            <a:br>
              <a:rPr lang="en-US" dirty="0"/>
            </a:br>
            <a:r>
              <a:rPr lang="en-US" dirty="0"/>
              <a:t>Graphic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68E26DD3-43B3-C164-8B2E-F35000A7B37F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880621" y="3824900"/>
            <a:ext cx="1952378" cy="92143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8000"/>
              </a:lnSpc>
              <a:spcBef>
                <a:spcPts val="0"/>
              </a:spcBef>
              <a:buNone/>
              <a:defRPr sz="6000" b="1" spc="-30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E56D0AB-E71C-F9D7-B74D-D34B72DFC548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877717" y="4760213"/>
            <a:ext cx="1952379" cy="50100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2000" spc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Info </a:t>
            </a:r>
            <a:br>
              <a:rPr lang="en-US" dirty="0"/>
            </a:br>
            <a:r>
              <a:rPr lang="en-US" dirty="0"/>
              <a:t>Graphic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0D45E7-02C2-72F2-4096-74F4EE18BC5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049837" y="1730733"/>
            <a:ext cx="1952379" cy="92143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8000"/>
              </a:lnSpc>
              <a:spcBef>
                <a:spcPts val="0"/>
              </a:spcBef>
              <a:buNone/>
              <a:defRPr sz="6000" b="1" spc="-3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#1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182F099-E84C-7115-DB52-E740B77A608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046933" y="2666046"/>
            <a:ext cx="1952379" cy="50100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2000" spc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Info </a:t>
            </a:r>
            <a:br>
              <a:rPr lang="en-US" dirty="0"/>
            </a:br>
            <a:r>
              <a:rPr lang="en-US" dirty="0"/>
              <a:t>Graphic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0C0554-3984-3E2D-0F27-9CC9785132E0}"/>
              </a:ext>
            </a:extLst>
          </p:cNvPr>
          <p:cNvGrpSpPr/>
          <p:nvPr userDrawn="1"/>
        </p:nvGrpSpPr>
        <p:grpSpPr>
          <a:xfrm>
            <a:off x="0" y="0"/>
            <a:ext cx="12192000" cy="863600"/>
            <a:chOff x="0" y="0"/>
            <a:chExt cx="12192000" cy="86360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9624A7D-7F89-7A68-E03A-7315B1DF94B8}"/>
                </a:ext>
              </a:extLst>
            </p:cNvPr>
            <p:cNvGrpSpPr/>
            <p:nvPr userDrawn="1"/>
          </p:nvGrpSpPr>
          <p:grpSpPr>
            <a:xfrm>
              <a:off x="0" y="0"/>
              <a:ext cx="12192000" cy="863600"/>
              <a:chOff x="0" y="0"/>
              <a:chExt cx="12192000" cy="86360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6DB9295-DF80-6BA6-F81D-A85EE4D5CFCE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12192000" cy="8636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8FBCD34A-9182-CCE8-0C2F-F9CE6A9A05A3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/>
              <a:stretch>
                <a:fillRect/>
              </a:stretch>
            </p:blipFill>
            <p:spPr>
              <a:xfrm>
                <a:off x="311413" y="340359"/>
                <a:ext cx="2574945" cy="182880"/>
              </a:xfrm>
              <a:prstGeom prst="rect">
                <a:avLst/>
              </a:prstGeom>
            </p:spPr>
          </p:pic>
        </p:grp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D162736-031D-29C8-C545-9936EA96549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690057" y="253999"/>
              <a:ext cx="247288" cy="358141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F1B5527-0E36-4DAA-5385-3B93E262275B}"/>
              </a:ext>
            </a:extLst>
          </p:cNvPr>
          <p:cNvSpPr txBox="1"/>
          <p:nvPr userDrawn="1"/>
        </p:nvSpPr>
        <p:spPr>
          <a:xfrm>
            <a:off x="242162" y="6394530"/>
            <a:ext cx="7073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spc="100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SIEBEL SCHOOL OF COMPUTING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31976938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Column +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B9C55EE7-C718-147C-8CC1-A0C386D4BA21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1999" y="863600"/>
            <a:ext cx="7620001" cy="599440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529BC5-EA18-A8DE-4352-D1EDEA82955D}"/>
              </a:ext>
            </a:extLst>
          </p:cNvPr>
          <p:cNvSpPr/>
          <p:nvPr userDrawn="1"/>
        </p:nvSpPr>
        <p:spPr>
          <a:xfrm flipH="1">
            <a:off x="-2" y="0"/>
            <a:ext cx="457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7F00DC-324A-405B-2F53-60487B3EF35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69603" y="2723222"/>
            <a:ext cx="3276600" cy="29210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at </a:t>
            </a:r>
            <a:r>
              <a:rPr lang="en-US" dirty="0" err="1"/>
              <a:t>vulputate</a:t>
            </a:r>
            <a:r>
              <a:rPr lang="en-US" dirty="0"/>
              <a:t> dui.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lacinia, </a:t>
            </a:r>
            <a:r>
              <a:rPr lang="en-US" dirty="0" err="1"/>
              <a:t>sagittis</a:t>
            </a:r>
            <a:r>
              <a:rPr lang="en-US" dirty="0"/>
              <a:t> ipsum in,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13903A9-5A33-EE2B-FB87-538527D967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69603" y="1118008"/>
            <a:ext cx="3439818" cy="81836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2800"/>
              </a:lnSpc>
              <a:spcBef>
                <a:spcPts val="0"/>
              </a:spcBef>
              <a:buNone/>
              <a:defRPr sz="3200" spc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Headline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5E58F266-9F29-CE45-BEBA-862352D8CA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9603" y="1946717"/>
            <a:ext cx="2735192" cy="549896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2000" b="0" i="1" spc="0">
                <a:solidFill>
                  <a:schemeClr val="bg2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subhead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0C0554-3984-3E2D-0F27-9CC9785132E0}"/>
              </a:ext>
            </a:extLst>
          </p:cNvPr>
          <p:cNvGrpSpPr/>
          <p:nvPr userDrawn="1"/>
        </p:nvGrpSpPr>
        <p:grpSpPr>
          <a:xfrm>
            <a:off x="0" y="0"/>
            <a:ext cx="12192000" cy="863600"/>
            <a:chOff x="0" y="0"/>
            <a:chExt cx="12192000" cy="86360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9624A7D-7F89-7A68-E03A-7315B1DF94B8}"/>
                </a:ext>
              </a:extLst>
            </p:cNvPr>
            <p:cNvGrpSpPr/>
            <p:nvPr userDrawn="1"/>
          </p:nvGrpSpPr>
          <p:grpSpPr>
            <a:xfrm>
              <a:off x="0" y="0"/>
              <a:ext cx="12192000" cy="863600"/>
              <a:chOff x="0" y="0"/>
              <a:chExt cx="12192000" cy="86360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6DB9295-DF80-6BA6-F81D-A85EE4D5CFCE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12192000" cy="8636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8FBCD34A-9182-CCE8-0C2F-F9CE6A9A05A3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/>
              <a:stretch>
                <a:fillRect/>
              </a:stretch>
            </p:blipFill>
            <p:spPr>
              <a:xfrm>
                <a:off x="311413" y="340359"/>
                <a:ext cx="2574945" cy="182880"/>
              </a:xfrm>
              <a:prstGeom prst="rect">
                <a:avLst/>
              </a:prstGeom>
            </p:spPr>
          </p:pic>
        </p:grp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D162736-031D-29C8-C545-9936EA96549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690057" y="253999"/>
              <a:ext cx="247288" cy="358141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1C27FBFA-45F3-AA0E-C11D-2FEF88AFFEB9}"/>
              </a:ext>
            </a:extLst>
          </p:cNvPr>
          <p:cNvSpPr txBox="1"/>
          <p:nvPr userDrawn="1"/>
        </p:nvSpPr>
        <p:spPr>
          <a:xfrm>
            <a:off x="242162" y="6394530"/>
            <a:ext cx="7073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spc="100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SIEBEL SCHOOL OF COMPUTING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31201029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Blu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630DFBDA-FF19-01EF-7C81-84C4785F8C9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7958" y="1624476"/>
            <a:ext cx="5687914" cy="961815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5000"/>
              </a:lnSpc>
              <a:spcBef>
                <a:spcPts val="0"/>
              </a:spcBef>
              <a:buNone/>
              <a:defRPr sz="6000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6B128F0-0E0D-7212-2E7E-0F7E672A39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9602" y="2794451"/>
            <a:ext cx="5666270" cy="50100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3200"/>
              </a:lnSpc>
              <a:spcBef>
                <a:spcPts val="0"/>
              </a:spcBef>
              <a:buNone/>
              <a:defRPr sz="3200" spc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217031B6-6273-BCED-1818-D8BCFBE11D5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69601" y="3295459"/>
            <a:ext cx="9073701" cy="290858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</a:p>
          <a:p>
            <a:pPr lvl="0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51E88F9-D89D-B306-6858-C6A9BDCB4162}"/>
              </a:ext>
            </a:extLst>
          </p:cNvPr>
          <p:cNvGrpSpPr/>
          <p:nvPr userDrawn="1"/>
        </p:nvGrpSpPr>
        <p:grpSpPr>
          <a:xfrm>
            <a:off x="1" y="0"/>
            <a:ext cx="12192000" cy="863600"/>
            <a:chOff x="1" y="0"/>
            <a:chExt cx="12192000" cy="86360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3340EAB-25A6-E723-74C8-9788BA23FB08}"/>
                </a:ext>
              </a:extLst>
            </p:cNvPr>
            <p:cNvGrpSpPr/>
            <p:nvPr userDrawn="1"/>
          </p:nvGrpSpPr>
          <p:grpSpPr>
            <a:xfrm>
              <a:off x="1" y="0"/>
              <a:ext cx="12192000" cy="863600"/>
              <a:chOff x="1" y="0"/>
              <a:chExt cx="12192000" cy="8636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A272CDE-409F-4708-679D-A25753986AA3}"/>
                  </a:ext>
                </a:extLst>
              </p:cNvPr>
              <p:cNvSpPr/>
              <p:nvPr userDrawn="1"/>
            </p:nvSpPr>
            <p:spPr>
              <a:xfrm>
                <a:off x="11440668" y="0"/>
                <a:ext cx="751332" cy="863600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350387E-9B7E-7C0B-CD77-460DB724DDE7}"/>
                  </a:ext>
                </a:extLst>
              </p:cNvPr>
              <p:cNvSpPr/>
              <p:nvPr userDrawn="1"/>
            </p:nvSpPr>
            <p:spPr>
              <a:xfrm>
                <a:off x="1" y="0"/>
                <a:ext cx="12192000" cy="13652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0189769D-DC65-F42C-A430-E50048899A6D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/>
              <a:stretch>
                <a:fillRect/>
              </a:stretch>
            </p:blipFill>
            <p:spPr>
              <a:xfrm>
                <a:off x="311413" y="340359"/>
                <a:ext cx="2574945" cy="182880"/>
              </a:xfrm>
              <a:prstGeom prst="rect">
                <a:avLst/>
              </a:prstGeom>
            </p:spPr>
          </p:pic>
        </p:grp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A0C2BE5-2B86-77F7-F4E3-D3756E0EBDF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695321" y="256539"/>
              <a:ext cx="243780" cy="353061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CF1AB1D6-1BD4-4A11-D1DA-0A851469D20C}"/>
              </a:ext>
            </a:extLst>
          </p:cNvPr>
          <p:cNvSpPr txBox="1"/>
          <p:nvPr userDrawn="1"/>
        </p:nvSpPr>
        <p:spPr>
          <a:xfrm>
            <a:off x="242162" y="6394530"/>
            <a:ext cx="7073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spc="100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SIEBEL SCHOOL OF COMPUTING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3096736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97AFAD-D9B5-14B7-690F-190584A9DFB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54149" y="2581044"/>
            <a:ext cx="9283700" cy="1395329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ctr">
              <a:lnSpc>
                <a:spcPts val="5000"/>
              </a:lnSpc>
              <a:spcBef>
                <a:spcPts val="0"/>
              </a:spcBef>
              <a:buNone/>
              <a:defRPr sz="6000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F55A51D3-A355-35D8-9F5E-DFE8D371D43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54149" y="3992415"/>
            <a:ext cx="9283700" cy="791409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ctr">
              <a:lnSpc>
                <a:spcPts val="4000"/>
              </a:lnSpc>
              <a:spcBef>
                <a:spcPts val="0"/>
              </a:spcBef>
              <a:buNone/>
              <a:defRPr sz="4000" b="0" i="1" spc="-150">
                <a:solidFill>
                  <a:schemeClr val="bg2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subtext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0EDF330-6626-B396-8385-CE634ECF434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20506" y="4798443"/>
            <a:ext cx="3550986" cy="540084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ctr">
              <a:lnSpc>
                <a:spcPts val="1800"/>
              </a:lnSpc>
              <a:spcBef>
                <a:spcPts val="0"/>
              </a:spcBef>
              <a:buNone/>
              <a:defRPr sz="1800" spc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0DA21E5-047A-347E-9B77-8F22610E6067}"/>
              </a:ext>
            </a:extLst>
          </p:cNvPr>
          <p:cNvGrpSpPr/>
          <p:nvPr userDrawn="1"/>
        </p:nvGrpSpPr>
        <p:grpSpPr>
          <a:xfrm>
            <a:off x="5720334" y="0"/>
            <a:ext cx="751332" cy="863600"/>
            <a:chOff x="5720334" y="0"/>
            <a:chExt cx="751332" cy="8636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8402680-B557-E9E3-1E75-4B00D5E98087}"/>
                </a:ext>
              </a:extLst>
            </p:cNvPr>
            <p:cNvSpPr/>
            <p:nvPr userDrawn="1"/>
          </p:nvSpPr>
          <p:spPr>
            <a:xfrm>
              <a:off x="5720334" y="0"/>
              <a:ext cx="751332" cy="863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B4935E4-F167-6E2B-430D-CD3C66C8AB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5974987" y="256539"/>
              <a:ext cx="243780" cy="35306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394FE89-5017-CCDA-2A5A-3882A39F3E00}"/>
              </a:ext>
            </a:extLst>
          </p:cNvPr>
          <p:cNvSpPr txBox="1"/>
          <p:nvPr userDrawn="1"/>
        </p:nvSpPr>
        <p:spPr>
          <a:xfrm>
            <a:off x="3048420" y="1634818"/>
            <a:ext cx="60951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US" sz="2000" spc="100" baseline="0" dirty="0">
                <a:solidFill>
                  <a:schemeClr val="bg1"/>
                </a:solidFill>
                <a:latin typeface="+mj-lt"/>
              </a:rPr>
              <a:t>SIEBEL</a:t>
            </a:r>
            <a:r>
              <a:rPr lang="en-US" spc="100" baseline="0" dirty="0">
                <a:solidFill>
                  <a:schemeClr val="bg1"/>
                </a:solidFill>
                <a:latin typeface="+mj-lt"/>
              </a:rPr>
              <a:t> SCHOOL OF COMPUTING AND DATA SCIENCE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D3BDCB-B080-33AE-35D8-5367EE2A503A}"/>
              </a:ext>
            </a:extLst>
          </p:cNvPr>
          <p:cNvSpPr txBox="1"/>
          <p:nvPr userDrawn="1"/>
        </p:nvSpPr>
        <p:spPr>
          <a:xfrm>
            <a:off x="3048420" y="1395890"/>
            <a:ext cx="60951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US" sz="2000" spc="100" baseline="0" dirty="0">
                <a:solidFill>
                  <a:schemeClr val="bg2"/>
                </a:solidFill>
                <a:latin typeface="+mj-lt"/>
              </a:rPr>
              <a:t>THE GRAINGER COLLEGE OF ENGINEERING</a:t>
            </a:r>
            <a:endParaRPr lang="en-US" spc="100" baseline="0" dirty="0">
              <a:solidFill>
                <a:schemeClr val="bg2"/>
              </a:solidFill>
              <a:latin typeface="+mj-lt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65FBF8B-3C88-24B1-7AC0-495EC703F3F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331581" y="5915541"/>
            <a:ext cx="1774371" cy="30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019311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Blue - 3 Colum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7F00DC-324A-405B-2F53-60487B3EF35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69603" y="2844490"/>
            <a:ext cx="3276600" cy="2921000"/>
          </a:xfrm>
        </p:spPr>
        <p:txBody>
          <a:bodyPr>
            <a:normAutofit/>
          </a:bodyPr>
          <a:lstStyle>
            <a:lvl1pPr marL="171450" indent="-17145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Tx/>
              <a:buBlip>
                <a:blip r:embed="rId2"/>
              </a:buBlip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endParaRPr lang="en-US" dirty="0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82224735-EC5E-73CD-8B6D-6092CEC80DA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69602" y="1003859"/>
            <a:ext cx="8449231" cy="758754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4000"/>
              </a:lnSpc>
              <a:spcBef>
                <a:spcPts val="0"/>
              </a:spcBef>
              <a:buNone/>
              <a:defRPr sz="4000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C9238B38-23F9-6C28-B0D8-FF860AAB54A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50163" y="2844490"/>
            <a:ext cx="3276600" cy="2921000"/>
          </a:xfrm>
        </p:spPr>
        <p:txBody>
          <a:bodyPr>
            <a:normAutofit/>
          </a:bodyPr>
          <a:lstStyle>
            <a:lvl1pPr marL="171450" indent="-17145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Tx/>
              <a:buBlip>
                <a:blip r:embed="rId2"/>
              </a:buBlip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endParaRPr lang="en-US" dirty="0"/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8CB504E-0F2E-417E-2C84-F4492B084B7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030723" y="2844490"/>
            <a:ext cx="3276600" cy="2921000"/>
          </a:xfrm>
        </p:spPr>
        <p:txBody>
          <a:bodyPr>
            <a:normAutofit/>
          </a:bodyPr>
          <a:lstStyle>
            <a:lvl1pPr marL="171450" indent="-17145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Tx/>
              <a:buBlip>
                <a:blip r:embed="rId2"/>
              </a:buBlip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endParaRPr lang="en-US" dirty="0"/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8BA96498-C54B-B5E0-C14B-D55D6BABF27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350163" y="2123290"/>
            <a:ext cx="3276600" cy="655237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1400"/>
              </a:lnSpc>
              <a:spcBef>
                <a:spcPts val="0"/>
              </a:spcBef>
              <a:buNone/>
              <a:defRPr sz="1400" b="1" i="0" spc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Long Title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16785C9D-849D-8407-7EBC-76D9B6D58CD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69602" y="2123289"/>
            <a:ext cx="3276599" cy="655237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1400"/>
              </a:lnSpc>
              <a:spcBef>
                <a:spcPts val="0"/>
              </a:spcBef>
              <a:buNone/>
              <a:defRPr sz="1400" b="1" i="0" spc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Long Title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719EEF22-D391-CEC0-2244-C583DC3C1AF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030723" y="2123288"/>
            <a:ext cx="3276600" cy="655237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1400"/>
              </a:lnSpc>
              <a:spcBef>
                <a:spcPts val="0"/>
              </a:spcBef>
              <a:buNone/>
              <a:defRPr sz="1400" b="1" i="0" spc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Long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D2E5EBB-96BC-36A0-DA9F-E6D2D7B0E613}"/>
              </a:ext>
            </a:extLst>
          </p:cNvPr>
          <p:cNvGrpSpPr/>
          <p:nvPr userDrawn="1"/>
        </p:nvGrpSpPr>
        <p:grpSpPr>
          <a:xfrm>
            <a:off x="1" y="0"/>
            <a:ext cx="12192000" cy="863600"/>
            <a:chOff x="1" y="0"/>
            <a:chExt cx="12192000" cy="86360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B7951EE-5ED9-C72D-27ED-EC833A0D6988}"/>
                </a:ext>
              </a:extLst>
            </p:cNvPr>
            <p:cNvGrpSpPr/>
            <p:nvPr userDrawn="1"/>
          </p:nvGrpSpPr>
          <p:grpSpPr>
            <a:xfrm>
              <a:off x="1" y="0"/>
              <a:ext cx="12192000" cy="863600"/>
              <a:chOff x="1" y="0"/>
              <a:chExt cx="12192000" cy="863600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BA13AF1-1149-F167-D59D-187D9CA0ABBA}"/>
                  </a:ext>
                </a:extLst>
              </p:cNvPr>
              <p:cNvSpPr/>
              <p:nvPr userDrawn="1"/>
            </p:nvSpPr>
            <p:spPr>
              <a:xfrm>
                <a:off x="11440668" y="0"/>
                <a:ext cx="751332" cy="863600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5766AC73-FE0B-D0DF-2372-3286B5A774B6}"/>
                  </a:ext>
                </a:extLst>
              </p:cNvPr>
              <p:cNvSpPr/>
              <p:nvPr userDrawn="1"/>
            </p:nvSpPr>
            <p:spPr>
              <a:xfrm>
                <a:off x="1" y="0"/>
                <a:ext cx="12192000" cy="13652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1D3E6DF9-CDC4-E3E3-1767-F76854D7D49B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/>
              <a:stretch>
                <a:fillRect/>
              </a:stretch>
            </p:blipFill>
            <p:spPr>
              <a:xfrm>
                <a:off x="311413" y="340359"/>
                <a:ext cx="2574945" cy="182880"/>
              </a:xfrm>
              <a:prstGeom prst="rect">
                <a:avLst/>
              </a:prstGeom>
            </p:spPr>
          </p:pic>
        </p:grp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2B7D82C-C27E-1571-A7A6-DD52D4248DC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1695321" y="256539"/>
              <a:ext cx="243780" cy="35306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56F9EA5-9CFF-7739-83EF-1B22D8B80805}"/>
              </a:ext>
            </a:extLst>
          </p:cNvPr>
          <p:cNvSpPr txBox="1"/>
          <p:nvPr userDrawn="1"/>
        </p:nvSpPr>
        <p:spPr>
          <a:xfrm>
            <a:off x="242162" y="6394530"/>
            <a:ext cx="7073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spc="100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SIEBEL SCHOOL OF COMPUTING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12249127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53AAB78A-3319-6D8A-6086-779DF85818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7958" y="727073"/>
            <a:ext cx="4914191" cy="961815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5000"/>
              </a:lnSpc>
              <a:spcBef>
                <a:spcPts val="0"/>
              </a:spcBef>
              <a:buNone/>
              <a:defRPr sz="6000" spc="-15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7A2B5808-A94C-05D1-DF30-28D4D8FB74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9602" y="1897048"/>
            <a:ext cx="4892547" cy="50100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3200"/>
              </a:lnSpc>
              <a:spcBef>
                <a:spcPts val="0"/>
              </a:spcBef>
              <a:buNone/>
              <a:defRPr sz="3200" spc="-15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4FB79F0D-B675-99B2-1EFA-29C0FEA3F9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69602" y="2404819"/>
            <a:ext cx="4892547" cy="290858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</a:p>
          <a:p>
            <a:pPr lvl="0"/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F67A92F6-9D62-58A2-EB49-E901E09835F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096000" y="2404819"/>
            <a:ext cx="5113359" cy="2265835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342900" indent="-342900" algn="l">
              <a:lnSpc>
                <a:spcPts val="2000"/>
              </a:lnSpc>
              <a:spcBef>
                <a:spcPts val="1200"/>
              </a:spcBef>
              <a:spcAft>
                <a:spcPts val="1000"/>
              </a:spcAft>
              <a:buFontTx/>
              <a:buBlip>
                <a:blip r:embed="rId2"/>
              </a:buBlip>
              <a:defRPr sz="2000" spc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B71DF00-3A08-7D92-3A6D-90EE0894477C}"/>
              </a:ext>
            </a:extLst>
          </p:cNvPr>
          <p:cNvGrpSpPr/>
          <p:nvPr userDrawn="1"/>
        </p:nvGrpSpPr>
        <p:grpSpPr>
          <a:xfrm>
            <a:off x="1" y="0"/>
            <a:ext cx="12192000" cy="863600"/>
            <a:chOff x="1" y="0"/>
            <a:chExt cx="12192000" cy="863600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9858FCD-58B2-3C0A-CD34-56A76929D7BA}"/>
                </a:ext>
              </a:extLst>
            </p:cNvPr>
            <p:cNvGrpSpPr/>
            <p:nvPr userDrawn="1"/>
          </p:nvGrpSpPr>
          <p:grpSpPr>
            <a:xfrm>
              <a:off x="1" y="0"/>
              <a:ext cx="12192000" cy="863600"/>
              <a:chOff x="1" y="0"/>
              <a:chExt cx="12192000" cy="863600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0036C820-A422-1C5E-81BF-E9772269DD8C}"/>
                  </a:ext>
                </a:extLst>
              </p:cNvPr>
              <p:cNvSpPr/>
              <p:nvPr userDrawn="1"/>
            </p:nvSpPr>
            <p:spPr>
              <a:xfrm>
                <a:off x="11440668" y="0"/>
                <a:ext cx="751332" cy="863600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A647A762-F6FD-C5E9-75C6-7554487AB9E4}"/>
                  </a:ext>
                </a:extLst>
              </p:cNvPr>
              <p:cNvSpPr/>
              <p:nvPr userDrawn="1"/>
            </p:nvSpPr>
            <p:spPr>
              <a:xfrm>
                <a:off x="1" y="0"/>
                <a:ext cx="12192000" cy="13652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91DC791D-B972-48E9-AAD1-C582385EA6A7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/>
              <a:stretch>
                <a:fillRect/>
              </a:stretch>
            </p:blipFill>
            <p:spPr>
              <a:xfrm>
                <a:off x="311413" y="340359"/>
                <a:ext cx="2574945" cy="182880"/>
              </a:xfrm>
              <a:prstGeom prst="rect">
                <a:avLst/>
              </a:prstGeom>
            </p:spPr>
          </p:pic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9D11366-7895-F912-C5FD-B3CDBCFE756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1695321" y="256539"/>
              <a:ext cx="243780" cy="353061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13611F4-40DF-8B8C-DAAF-0327B85D905E}"/>
              </a:ext>
            </a:extLst>
          </p:cNvPr>
          <p:cNvSpPr txBox="1"/>
          <p:nvPr userDrawn="1"/>
        </p:nvSpPr>
        <p:spPr>
          <a:xfrm>
            <a:off x="242162" y="6394530"/>
            <a:ext cx="7073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spc="100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SIEBEL SCHOOL OF COMPUTING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25352486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hi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53AAB78A-3319-6D8A-6086-779DF85818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7958" y="727073"/>
            <a:ext cx="4914191" cy="961815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5000"/>
              </a:lnSpc>
              <a:spcBef>
                <a:spcPts val="0"/>
              </a:spcBef>
              <a:buNone/>
              <a:defRPr sz="6000" spc="-15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7A2B5808-A94C-05D1-DF30-28D4D8FB74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9602" y="1897048"/>
            <a:ext cx="4892547" cy="50100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3200"/>
              </a:lnSpc>
              <a:spcBef>
                <a:spcPts val="0"/>
              </a:spcBef>
              <a:buNone/>
              <a:defRPr sz="3200" spc="-15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4FB79F0D-B675-99B2-1EFA-29C0FEA3F9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69602" y="2404819"/>
            <a:ext cx="4892547" cy="290858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</a:p>
          <a:p>
            <a:pPr lvl="0"/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F67A92F6-9D62-58A2-EB49-E901E09835F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096000" y="2404819"/>
            <a:ext cx="5113359" cy="2265835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342900" indent="-342900" algn="l">
              <a:lnSpc>
                <a:spcPts val="2000"/>
              </a:lnSpc>
              <a:spcBef>
                <a:spcPts val="1200"/>
              </a:spcBef>
              <a:spcAft>
                <a:spcPts val="1000"/>
              </a:spcAft>
              <a:buFontTx/>
              <a:buBlip>
                <a:blip r:embed="rId2"/>
              </a:buBlip>
              <a:defRPr sz="2000" spc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B71DF00-3A08-7D92-3A6D-90EE0894477C}"/>
              </a:ext>
            </a:extLst>
          </p:cNvPr>
          <p:cNvGrpSpPr/>
          <p:nvPr userDrawn="1"/>
        </p:nvGrpSpPr>
        <p:grpSpPr>
          <a:xfrm>
            <a:off x="1" y="0"/>
            <a:ext cx="12192000" cy="863600"/>
            <a:chOff x="1" y="0"/>
            <a:chExt cx="12192000" cy="863600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9858FCD-58B2-3C0A-CD34-56A76929D7BA}"/>
                </a:ext>
              </a:extLst>
            </p:cNvPr>
            <p:cNvGrpSpPr/>
            <p:nvPr userDrawn="1"/>
          </p:nvGrpSpPr>
          <p:grpSpPr>
            <a:xfrm>
              <a:off x="1" y="0"/>
              <a:ext cx="12192000" cy="863600"/>
              <a:chOff x="1" y="0"/>
              <a:chExt cx="12192000" cy="863600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0036C820-A422-1C5E-81BF-E9772269DD8C}"/>
                  </a:ext>
                </a:extLst>
              </p:cNvPr>
              <p:cNvSpPr/>
              <p:nvPr userDrawn="1"/>
            </p:nvSpPr>
            <p:spPr>
              <a:xfrm>
                <a:off x="11440668" y="0"/>
                <a:ext cx="751332" cy="863600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A647A762-F6FD-C5E9-75C6-7554487AB9E4}"/>
                  </a:ext>
                </a:extLst>
              </p:cNvPr>
              <p:cNvSpPr/>
              <p:nvPr userDrawn="1"/>
            </p:nvSpPr>
            <p:spPr>
              <a:xfrm>
                <a:off x="1" y="0"/>
                <a:ext cx="12192000" cy="13652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91DC791D-B972-48E9-AAD1-C582385EA6A7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/>
              <a:stretch>
                <a:fillRect/>
              </a:stretch>
            </p:blipFill>
            <p:spPr>
              <a:xfrm>
                <a:off x="311413" y="340359"/>
                <a:ext cx="2574945" cy="182880"/>
              </a:xfrm>
              <a:prstGeom prst="rect">
                <a:avLst/>
              </a:prstGeom>
            </p:spPr>
          </p:pic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9D11366-7895-F912-C5FD-B3CDBCFE756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1695321" y="256539"/>
              <a:ext cx="243780" cy="353061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54870FA-EEF4-6F70-96AE-8BB77522B87A}"/>
              </a:ext>
            </a:extLst>
          </p:cNvPr>
          <p:cNvSpPr txBox="1"/>
          <p:nvPr userDrawn="1"/>
        </p:nvSpPr>
        <p:spPr>
          <a:xfrm>
            <a:off x="242162" y="6394530"/>
            <a:ext cx="7073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spc="100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SIEBEL SCHOOL OF COMPUTING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242061545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hite - 3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7F00DC-324A-405B-2F53-60487B3EF35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69603" y="2844490"/>
            <a:ext cx="3276600" cy="2921000"/>
          </a:xfrm>
        </p:spPr>
        <p:txBody>
          <a:bodyPr>
            <a:normAutofit/>
          </a:bodyPr>
          <a:lstStyle>
            <a:lvl1pPr marL="171450" indent="-17145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Tx/>
              <a:buBlip>
                <a:blip r:embed="rId2"/>
              </a:buBlip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endParaRPr lang="en-US" dirty="0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82224735-EC5E-73CD-8B6D-6092CEC80DA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69602" y="1003859"/>
            <a:ext cx="8449231" cy="758754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4000"/>
              </a:lnSpc>
              <a:spcBef>
                <a:spcPts val="0"/>
              </a:spcBef>
              <a:buNone/>
              <a:defRPr sz="4000" spc="-15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C9238B38-23F9-6C28-B0D8-FF860AAB54A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50163" y="2844490"/>
            <a:ext cx="3276600" cy="2921000"/>
          </a:xfrm>
        </p:spPr>
        <p:txBody>
          <a:bodyPr>
            <a:normAutofit/>
          </a:bodyPr>
          <a:lstStyle>
            <a:lvl1pPr marL="171450" indent="-17145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Tx/>
              <a:buBlip>
                <a:blip r:embed="rId2"/>
              </a:buBlip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endParaRPr lang="en-US" dirty="0"/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0C435D84-F5EF-3789-314D-65120C3E8A1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350163" y="2123290"/>
            <a:ext cx="3276600" cy="655237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1400"/>
              </a:lnSpc>
              <a:spcBef>
                <a:spcPts val="0"/>
              </a:spcBef>
              <a:buNone/>
              <a:defRPr sz="1400" b="1" i="0" spc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Long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8CB504E-0F2E-417E-2C84-F4492B084B7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030723" y="2844490"/>
            <a:ext cx="3276600" cy="2921000"/>
          </a:xfrm>
        </p:spPr>
        <p:txBody>
          <a:bodyPr>
            <a:normAutofit/>
          </a:bodyPr>
          <a:lstStyle>
            <a:lvl1pPr marL="171450" indent="-17145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Tx/>
              <a:buBlip>
                <a:blip r:embed="rId2"/>
              </a:buBlip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177F676-A6D9-C09E-BEAE-823B92960E4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69602" y="2123289"/>
            <a:ext cx="3276599" cy="655237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1400"/>
              </a:lnSpc>
              <a:spcBef>
                <a:spcPts val="0"/>
              </a:spcBef>
              <a:buNone/>
              <a:defRPr sz="1400" b="1" i="0" spc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Long Title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AB2EDF08-E582-8E6F-4E44-86F1A76C05D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030723" y="2123288"/>
            <a:ext cx="3276600" cy="655237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1400"/>
              </a:lnSpc>
              <a:spcBef>
                <a:spcPts val="0"/>
              </a:spcBef>
              <a:buNone/>
              <a:defRPr sz="1400" b="1" i="0" spc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Long Title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6EA51CF-2538-B89B-C48E-BD500256FB5E}"/>
              </a:ext>
            </a:extLst>
          </p:cNvPr>
          <p:cNvGrpSpPr/>
          <p:nvPr userDrawn="1"/>
        </p:nvGrpSpPr>
        <p:grpSpPr>
          <a:xfrm>
            <a:off x="0" y="0"/>
            <a:ext cx="12192000" cy="863600"/>
            <a:chOff x="0" y="0"/>
            <a:chExt cx="12192000" cy="86360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61FD11B-E339-86DA-614E-A78453E10B6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11413" y="340359"/>
              <a:ext cx="2574945" cy="182880"/>
            </a:xfrm>
            <a:prstGeom prst="rect">
              <a:avLst/>
            </a:prstGeom>
          </p:spPr>
        </p:pic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5EBB5580-6371-E2E4-A1AC-B1ACC41BA6BC}"/>
                </a:ext>
              </a:extLst>
            </p:cNvPr>
            <p:cNvGrpSpPr/>
            <p:nvPr userDrawn="1"/>
          </p:nvGrpSpPr>
          <p:grpSpPr>
            <a:xfrm>
              <a:off x="0" y="0"/>
              <a:ext cx="12192000" cy="863600"/>
              <a:chOff x="0" y="0"/>
              <a:chExt cx="12192000" cy="863600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044DCD13-9E4F-3A51-6E99-4E4549656FA1}"/>
                  </a:ext>
                </a:extLst>
              </p:cNvPr>
              <p:cNvGrpSpPr/>
              <p:nvPr userDrawn="1"/>
            </p:nvGrpSpPr>
            <p:grpSpPr>
              <a:xfrm>
                <a:off x="0" y="0"/>
                <a:ext cx="12192000" cy="863600"/>
                <a:chOff x="1" y="0"/>
                <a:chExt cx="12192000" cy="863600"/>
              </a:xfrm>
            </p:grpSpPr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A7634073-D4C0-A370-D4D8-239C9C77CFCF}"/>
                    </a:ext>
                  </a:extLst>
                </p:cNvPr>
                <p:cNvSpPr/>
                <p:nvPr userDrawn="1"/>
              </p:nvSpPr>
              <p:spPr>
                <a:xfrm>
                  <a:off x="11440668" y="0"/>
                  <a:ext cx="751332" cy="8636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42441763-2B83-FF35-3136-6BFC32F55BB5}"/>
                    </a:ext>
                  </a:extLst>
                </p:cNvPr>
                <p:cNvSpPr/>
                <p:nvPr userDrawn="1"/>
              </p:nvSpPr>
              <p:spPr>
                <a:xfrm>
                  <a:off x="1" y="0"/>
                  <a:ext cx="12192000" cy="136525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B158267A-4D66-D86E-D1EF-54F2EE7C9EE5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/>
              <a:stretch>
                <a:fillRect/>
              </a:stretch>
            </p:blipFill>
            <p:spPr>
              <a:xfrm>
                <a:off x="11690057" y="253999"/>
                <a:ext cx="247288" cy="358141"/>
              </a:xfrm>
              <a:prstGeom prst="rect">
                <a:avLst/>
              </a:prstGeom>
            </p:spPr>
          </p:pic>
        </p:grp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E315AE5-B653-2F03-C64E-6AA0BB0B12AF}"/>
              </a:ext>
            </a:extLst>
          </p:cNvPr>
          <p:cNvSpPr txBox="1"/>
          <p:nvPr userDrawn="1"/>
        </p:nvSpPr>
        <p:spPr>
          <a:xfrm>
            <a:off x="242162" y="6394530"/>
            <a:ext cx="7073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spc="100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SIEBEL SCHOOL OF COMPUTING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33309094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94EA0D1-0D85-5B8B-FE49-FDDDE99175B9}"/>
              </a:ext>
            </a:extLst>
          </p:cNvPr>
          <p:cNvGrpSpPr/>
          <p:nvPr userDrawn="1"/>
        </p:nvGrpSpPr>
        <p:grpSpPr>
          <a:xfrm>
            <a:off x="0" y="0"/>
            <a:ext cx="12192000" cy="863600"/>
            <a:chOff x="0" y="0"/>
            <a:chExt cx="12192000" cy="8636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75AE442-6725-EB00-0667-1593016B6D4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11413" y="340359"/>
              <a:ext cx="2574945" cy="182880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862DBE9-5A70-7648-D632-94ED329835A6}"/>
                </a:ext>
              </a:extLst>
            </p:cNvPr>
            <p:cNvGrpSpPr/>
            <p:nvPr userDrawn="1"/>
          </p:nvGrpSpPr>
          <p:grpSpPr>
            <a:xfrm>
              <a:off x="0" y="0"/>
              <a:ext cx="12192000" cy="863600"/>
              <a:chOff x="0" y="0"/>
              <a:chExt cx="12192000" cy="863600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13B0716A-0809-C11A-21D3-E048C512D924}"/>
                  </a:ext>
                </a:extLst>
              </p:cNvPr>
              <p:cNvGrpSpPr/>
              <p:nvPr userDrawn="1"/>
            </p:nvGrpSpPr>
            <p:grpSpPr>
              <a:xfrm>
                <a:off x="0" y="0"/>
                <a:ext cx="12192000" cy="863600"/>
                <a:chOff x="1" y="0"/>
                <a:chExt cx="12192000" cy="863600"/>
              </a:xfrm>
            </p:grpSpPr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8A8660C1-B9C1-9452-000E-3BC5E88CE41A}"/>
                    </a:ext>
                  </a:extLst>
                </p:cNvPr>
                <p:cNvSpPr/>
                <p:nvPr userDrawn="1"/>
              </p:nvSpPr>
              <p:spPr>
                <a:xfrm>
                  <a:off x="11440668" y="0"/>
                  <a:ext cx="751332" cy="8636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FE20E3DA-AE8A-2FC6-03A1-48B9548D0196}"/>
                    </a:ext>
                  </a:extLst>
                </p:cNvPr>
                <p:cNvSpPr/>
                <p:nvPr userDrawn="1"/>
              </p:nvSpPr>
              <p:spPr>
                <a:xfrm>
                  <a:off x="1" y="0"/>
                  <a:ext cx="12192000" cy="136525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889626D4-8323-B6E5-13A2-A3FE1B4CFA6A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/>
              <a:stretch>
                <a:fillRect/>
              </a:stretch>
            </p:blipFill>
            <p:spPr>
              <a:xfrm>
                <a:off x="11690057" y="253999"/>
                <a:ext cx="247288" cy="358141"/>
              </a:xfrm>
              <a:prstGeom prst="rect">
                <a:avLst/>
              </a:prstGeom>
            </p:spPr>
          </p:pic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E4AEF92-C87D-D2F1-EBD4-4A9B087115A2}"/>
              </a:ext>
            </a:extLst>
          </p:cNvPr>
          <p:cNvSpPr txBox="1"/>
          <p:nvPr userDrawn="1"/>
        </p:nvSpPr>
        <p:spPr>
          <a:xfrm>
            <a:off x="242162" y="6394530"/>
            <a:ext cx="7073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spc="100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SIEBEL SCHOOL OF COMPUTING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109700470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gradFill flip="none" rotWithShape="1">
          <a:gsLst>
            <a:gs pos="100000">
              <a:schemeClr val="tx1"/>
            </a:gs>
            <a:gs pos="0">
              <a:schemeClr val="tx1">
                <a:lumMod val="90000"/>
                <a:lumOff val="10000"/>
              </a:schemeClr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1E9A30B0-324E-CAF1-A441-6D7447E31FE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19880" y="2802889"/>
            <a:ext cx="9174893" cy="961815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ctr">
              <a:lnSpc>
                <a:spcPts val="5000"/>
              </a:lnSpc>
              <a:spcBef>
                <a:spcPts val="0"/>
              </a:spcBef>
              <a:buNone/>
              <a:defRPr sz="6000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ADDITIONAL</a:t>
            </a:r>
            <a:br>
              <a:rPr lang="en-US" dirty="0"/>
            </a:br>
            <a:r>
              <a:rPr lang="en-US" dirty="0"/>
              <a:t>HEADING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DE7D4E-225F-EE16-CD5F-02923BDEA99A}"/>
              </a:ext>
            </a:extLst>
          </p:cNvPr>
          <p:cNvGrpSpPr/>
          <p:nvPr userDrawn="1"/>
        </p:nvGrpSpPr>
        <p:grpSpPr>
          <a:xfrm>
            <a:off x="1" y="0"/>
            <a:ext cx="12192000" cy="863600"/>
            <a:chOff x="1" y="0"/>
            <a:chExt cx="12192000" cy="86360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B8B3D4D-036B-E6F9-52F2-561001C0E8C4}"/>
                </a:ext>
              </a:extLst>
            </p:cNvPr>
            <p:cNvGrpSpPr/>
            <p:nvPr userDrawn="1"/>
          </p:nvGrpSpPr>
          <p:grpSpPr>
            <a:xfrm>
              <a:off x="1" y="0"/>
              <a:ext cx="12192000" cy="863600"/>
              <a:chOff x="1" y="0"/>
              <a:chExt cx="12192000" cy="863600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5792BB2A-BC1C-2D7F-DFF3-9B37878139B1}"/>
                  </a:ext>
                </a:extLst>
              </p:cNvPr>
              <p:cNvSpPr/>
              <p:nvPr userDrawn="1"/>
            </p:nvSpPr>
            <p:spPr>
              <a:xfrm>
                <a:off x="11440668" y="0"/>
                <a:ext cx="751332" cy="863600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DA9582B-FA5B-350E-B149-BF5E733105BA}"/>
                  </a:ext>
                </a:extLst>
              </p:cNvPr>
              <p:cNvSpPr/>
              <p:nvPr userDrawn="1"/>
            </p:nvSpPr>
            <p:spPr>
              <a:xfrm>
                <a:off x="1" y="0"/>
                <a:ext cx="12192000" cy="13652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E48070C0-1380-D7E4-7B53-FDE76AE9D8A5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/>
              <a:stretch>
                <a:fillRect/>
              </a:stretch>
            </p:blipFill>
            <p:spPr>
              <a:xfrm>
                <a:off x="311413" y="340359"/>
                <a:ext cx="2574945" cy="182880"/>
              </a:xfrm>
              <a:prstGeom prst="rect">
                <a:avLst/>
              </a:prstGeom>
            </p:spPr>
          </p:pic>
        </p:grp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18C361F-4840-B165-5BFC-A778ACA63B7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695321" y="256539"/>
              <a:ext cx="243780" cy="353061"/>
            </a:xfrm>
            <a:prstGeom prst="rect">
              <a:avLst/>
            </a:prstGeom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43EE18E-739E-DA87-1698-53113F217212}"/>
              </a:ext>
            </a:extLst>
          </p:cNvPr>
          <p:cNvSpPr txBox="1"/>
          <p:nvPr userDrawn="1"/>
        </p:nvSpPr>
        <p:spPr>
          <a:xfrm>
            <a:off x="242162" y="6394530"/>
            <a:ext cx="7073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spc="100" baseline="0" dirty="0">
                <a:solidFill>
                  <a:schemeClr val="bg1"/>
                </a:solidFill>
                <a:latin typeface="+mj-lt"/>
              </a:rPr>
              <a:t>SIEBEL SCHOOL OF COMPUTING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24984291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gradFill>
          <a:gsLst>
            <a:gs pos="100000">
              <a:schemeClr val="tx1"/>
            </a:gs>
            <a:gs pos="0">
              <a:schemeClr val="tx1">
                <a:lumMod val="90000"/>
                <a:lumOff val="1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">
            <a:extLst>
              <a:ext uri="{FF2B5EF4-FFF2-40B4-BE49-F238E27FC236}">
                <a16:creationId xmlns:a16="http://schemas.microsoft.com/office/drawing/2014/main" id="{E8039993-8DE9-FADF-9EB9-E0773BFC93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0698" y="2332618"/>
            <a:ext cx="8981220" cy="1107047"/>
          </a:xfrm>
        </p:spPr>
        <p:txBody>
          <a:bodyPr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7F09F1F2-D835-B52E-CB6A-F831A33E60F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610697" y="3682927"/>
            <a:ext cx="8981219" cy="1433384"/>
          </a:xfrm>
        </p:spPr>
        <p:txBody>
          <a:bodyPr anchor="ctr">
            <a:noAutofit/>
          </a:bodyPr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3200">
                <a:solidFill>
                  <a:schemeClr val="bg1"/>
                </a:solidFill>
                <a:latin typeface="+mj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Questions/Contact/Information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282EA113-C84C-B4DA-3021-388837492C2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610697" y="5116311"/>
            <a:ext cx="8981219" cy="796785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827C069-9B1B-E5AB-6036-AC51B5ECB059}"/>
              </a:ext>
            </a:extLst>
          </p:cNvPr>
          <p:cNvGrpSpPr/>
          <p:nvPr userDrawn="1"/>
        </p:nvGrpSpPr>
        <p:grpSpPr>
          <a:xfrm>
            <a:off x="5720334" y="0"/>
            <a:ext cx="751332" cy="863600"/>
            <a:chOff x="5720334" y="0"/>
            <a:chExt cx="751332" cy="8636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59D1CA2-CCC5-A5A0-4155-3414CF54789B}"/>
                </a:ext>
              </a:extLst>
            </p:cNvPr>
            <p:cNvSpPr/>
            <p:nvPr userDrawn="1"/>
          </p:nvSpPr>
          <p:spPr>
            <a:xfrm>
              <a:off x="5720334" y="0"/>
              <a:ext cx="751332" cy="863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94B09F1-DCA7-D1CA-86FE-B07206B9EE5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974987" y="256539"/>
              <a:ext cx="243780" cy="3530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8764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bg>
      <p:bgPr>
        <a:gradFill>
          <a:gsLst>
            <a:gs pos="100000">
              <a:schemeClr val="tx1"/>
            </a:gs>
            <a:gs pos="0">
              <a:schemeClr val="tx1">
                <a:lumMod val="90000"/>
                <a:lumOff val="1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97AFAD-D9B5-14B7-690F-190584A9DFB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94746" y="2626261"/>
            <a:ext cx="7202506" cy="1395329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ctr">
              <a:lnSpc>
                <a:spcPts val="5000"/>
              </a:lnSpc>
              <a:spcBef>
                <a:spcPts val="0"/>
              </a:spcBef>
              <a:buNone/>
              <a:defRPr sz="6000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SIEBEL SCHOOL OF COMPUTING AND DATA SCIENCE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F55A51D3-A355-35D8-9F5E-DFE8D371D43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54149" y="4715918"/>
            <a:ext cx="9283700" cy="791409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ctr">
              <a:lnSpc>
                <a:spcPts val="4000"/>
              </a:lnSpc>
              <a:spcBef>
                <a:spcPts val="0"/>
              </a:spcBef>
              <a:buNone/>
              <a:defRPr sz="4000" b="0" i="1" spc="-150">
                <a:solidFill>
                  <a:schemeClr val="bg2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0DA21E5-047A-347E-9B77-8F22610E6067}"/>
              </a:ext>
            </a:extLst>
          </p:cNvPr>
          <p:cNvGrpSpPr/>
          <p:nvPr userDrawn="1"/>
        </p:nvGrpSpPr>
        <p:grpSpPr>
          <a:xfrm>
            <a:off x="5720334" y="0"/>
            <a:ext cx="751332" cy="863600"/>
            <a:chOff x="5720334" y="0"/>
            <a:chExt cx="751332" cy="8636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8402680-B557-E9E3-1E75-4B00D5E98087}"/>
                </a:ext>
              </a:extLst>
            </p:cNvPr>
            <p:cNvSpPr/>
            <p:nvPr userDrawn="1"/>
          </p:nvSpPr>
          <p:spPr>
            <a:xfrm>
              <a:off x="5720334" y="0"/>
              <a:ext cx="751332" cy="863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B4935E4-F167-6E2B-430D-CD3C66C8AB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974987" y="256539"/>
              <a:ext cx="243780" cy="353061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ED3BDCB-B080-33AE-35D8-5367EE2A503A}"/>
              </a:ext>
            </a:extLst>
          </p:cNvPr>
          <p:cNvSpPr txBox="1"/>
          <p:nvPr userDrawn="1"/>
        </p:nvSpPr>
        <p:spPr>
          <a:xfrm>
            <a:off x="3048420" y="1931933"/>
            <a:ext cx="60951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US" sz="2000" spc="100" baseline="0" dirty="0">
                <a:solidFill>
                  <a:schemeClr val="bg2"/>
                </a:solidFill>
                <a:latin typeface="+mj-lt"/>
              </a:rPr>
              <a:t>THE GRAINGER COLLEGE OF ENGINEERING</a:t>
            </a:r>
            <a:endParaRPr lang="en-US" spc="100" baseline="0" dirty="0">
              <a:solidFill>
                <a:schemeClr val="bg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17840273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CC1A6664-570B-FC25-5365-CB297A5939D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54149" y="2115569"/>
            <a:ext cx="9283700" cy="1395329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ctr">
              <a:lnSpc>
                <a:spcPts val="5000"/>
              </a:lnSpc>
              <a:spcBef>
                <a:spcPts val="0"/>
              </a:spcBef>
              <a:buNone/>
              <a:defRPr sz="6000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GRAINGER ENGINEERING</a:t>
            </a:r>
            <a:br>
              <a:rPr lang="en-US" dirty="0"/>
            </a:br>
            <a:r>
              <a:rPr lang="en-US" dirty="0"/>
              <a:t>PRESENTATION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51E022-E35A-324A-9B46-7A3E75AA3AA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54149" y="3635153"/>
            <a:ext cx="9283700" cy="791409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ctr">
              <a:lnSpc>
                <a:spcPts val="4000"/>
              </a:lnSpc>
              <a:spcBef>
                <a:spcPts val="0"/>
              </a:spcBef>
              <a:buNone/>
              <a:defRPr sz="4000" b="0" i="1" spc="-150">
                <a:solidFill>
                  <a:schemeClr val="bg2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subtext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D27ED4-DE21-97CF-864A-2C58FA5C5AE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40350" y="5146634"/>
            <a:ext cx="1511300" cy="990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100507-45BB-A0A4-7835-26528AFFAC03}"/>
              </a:ext>
            </a:extLst>
          </p:cNvPr>
          <p:cNvSpPr txBox="1"/>
          <p:nvPr userDrawn="1"/>
        </p:nvSpPr>
        <p:spPr>
          <a:xfrm>
            <a:off x="3048420" y="1376958"/>
            <a:ext cx="60951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US" sz="2000" spc="100" baseline="0" dirty="0">
                <a:solidFill>
                  <a:schemeClr val="bg1"/>
                </a:solidFill>
                <a:latin typeface="+mj-lt"/>
              </a:rPr>
              <a:t>SIEBEL</a:t>
            </a:r>
            <a:r>
              <a:rPr lang="en-US" spc="100" baseline="0" dirty="0">
                <a:solidFill>
                  <a:schemeClr val="bg1"/>
                </a:solidFill>
                <a:latin typeface="+mj-lt"/>
              </a:rPr>
              <a:t> SCHOOL OF COMPUTING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2033485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6135221-FB32-C855-E30E-7C7301D605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7958" y="1624476"/>
            <a:ext cx="5687914" cy="961815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5000"/>
              </a:lnSpc>
              <a:spcBef>
                <a:spcPts val="0"/>
              </a:spcBef>
              <a:buNone/>
              <a:defRPr sz="6000" spc="-15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5F86B50-ABB7-427C-7E72-97A7388E5C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9602" y="2794451"/>
            <a:ext cx="5666270" cy="50100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3200"/>
              </a:lnSpc>
              <a:spcBef>
                <a:spcPts val="0"/>
              </a:spcBef>
              <a:buNone/>
              <a:defRPr sz="3200" spc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069B0D07-BD85-D545-DF3D-C23AFCC1ABE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69602" y="3295459"/>
            <a:ext cx="9030452" cy="290858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</a:p>
          <a:p>
            <a:pPr lvl="0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58591D-A040-BC89-F2A4-9D4CF9DD8374}"/>
              </a:ext>
            </a:extLst>
          </p:cNvPr>
          <p:cNvGrpSpPr/>
          <p:nvPr userDrawn="1"/>
        </p:nvGrpSpPr>
        <p:grpSpPr>
          <a:xfrm>
            <a:off x="0" y="0"/>
            <a:ext cx="12192000" cy="863600"/>
            <a:chOff x="0" y="0"/>
            <a:chExt cx="12192000" cy="86360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B5CA4C9B-30D1-6E6C-71C3-8F4720D6D956}"/>
                </a:ext>
              </a:extLst>
            </p:cNvPr>
            <p:cNvGrpSpPr/>
            <p:nvPr userDrawn="1"/>
          </p:nvGrpSpPr>
          <p:grpSpPr>
            <a:xfrm>
              <a:off x="0" y="0"/>
              <a:ext cx="12192000" cy="863600"/>
              <a:chOff x="0" y="0"/>
              <a:chExt cx="12192000" cy="863600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56CAA8E8-F5C4-10F3-081F-B6B32E6A3BD7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12192000" cy="8636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A0ACB19F-2A94-2636-AB44-710A36BAAA2A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/>
              <a:stretch>
                <a:fillRect/>
              </a:stretch>
            </p:blipFill>
            <p:spPr>
              <a:xfrm>
                <a:off x="311413" y="340359"/>
                <a:ext cx="2574945" cy="182880"/>
              </a:xfrm>
              <a:prstGeom prst="rect">
                <a:avLst/>
              </a:prstGeom>
            </p:spPr>
          </p:pic>
        </p:grp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5F605E6-0CAB-648F-293B-F8C245E19FE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690057" y="253999"/>
              <a:ext cx="247288" cy="35814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5F82E77F-D139-D145-D2E0-5F2C272E922A}"/>
              </a:ext>
            </a:extLst>
          </p:cNvPr>
          <p:cNvSpPr txBox="1"/>
          <p:nvPr userDrawn="1"/>
        </p:nvSpPr>
        <p:spPr>
          <a:xfrm>
            <a:off x="242162" y="6394530"/>
            <a:ext cx="7073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spc="100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SIEBEL SCHOOL OF COMPUTING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2768845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F07EF5CD-E0A5-9037-AEA0-F67A3A59BD6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7958" y="1624476"/>
            <a:ext cx="5687914" cy="961815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5000"/>
              </a:lnSpc>
              <a:spcBef>
                <a:spcPts val="0"/>
              </a:spcBef>
              <a:buNone/>
              <a:defRPr sz="6000" spc="-15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9CDCF7-8CF7-1059-8609-382C98A4E0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9602" y="2794451"/>
            <a:ext cx="5666270" cy="50100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3200"/>
              </a:lnSpc>
              <a:spcBef>
                <a:spcPts val="0"/>
              </a:spcBef>
              <a:buNone/>
              <a:defRPr sz="3200" spc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1FAA602-A1CF-CFD0-0B85-352FE11EADC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69602" y="3295459"/>
            <a:ext cx="6682668" cy="290858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</a:p>
          <a:p>
            <a:pPr lvl="0"/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9A62556-6512-C4CC-484E-036EFCAAB53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537622" y="3295459"/>
            <a:ext cx="3589637" cy="3089426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342900" indent="-342900" algn="l">
              <a:lnSpc>
                <a:spcPts val="2000"/>
              </a:lnSpc>
              <a:spcBef>
                <a:spcPts val="1200"/>
              </a:spcBef>
              <a:spcAft>
                <a:spcPts val="1000"/>
              </a:spcAft>
              <a:buFontTx/>
              <a:buBlip>
                <a:blip r:embed="rId2"/>
              </a:buBlip>
              <a:defRPr sz="2000" spc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2797CEC-BA36-7250-200E-6A5B4004BF97}"/>
              </a:ext>
            </a:extLst>
          </p:cNvPr>
          <p:cNvGrpSpPr/>
          <p:nvPr userDrawn="1"/>
        </p:nvGrpSpPr>
        <p:grpSpPr>
          <a:xfrm>
            <a:off x="0" y="0"/>
            <a:ext cx="12192000" cy="863600"/>
            <a:chOff x="0" y="0"/>
            <a:chExt cx="12192000" cy="86360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CB88B26-4F78-FEA9-2FC8-71E32CA305A4}"/>
                </a:ext>
              </a:extLst>
            </p:cNvPr>
            <p:cNvGrpSpPr/>
            <p:nvPr userDrawn="1"/>
          </p:nvGrpSpPr>
          <p:grpSpPr>
            <a:xfrm>
              <a:off x="0" y="0"/>
              <a:ext cx="12192000" cy="863600"/>
              <a:chOff x="0" y="0"/>
              <a:chExt cx="12192000" cy="863600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429C9522-F890-447D-C014-D3CE3A068A12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12192000" cy="8636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1BA081AD-48AF-6E61-A952-49731BBA8263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/>
              <a:stretch>
                <a:fillRect/>
              </a:stretch>
            </p:blipFill>
            <p:spPr>
              <a:xfrm>
                <a:off x="311413" y="340359"/>
                <a:ext cx="2574945" cy="182880"/>
              </a:xfrm>
              <a:prstGeom prst="rect">
                <a:avLst/>
              </a:prstGeom>
            </p:spPr>
          </p:pic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9858CF1-2266-251D-FB3C-BF8BA24E23A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1690057" y="253999"/>
              <a:ext cx="247288" cy="358141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9CF9FE98-8863-0590-5640-DAF5729FA6F2}"/>
              </a:ext>
            </a:extLst>
          </p:cNvPr>
          <p:cNvSpPr txBox="1"/>
          <p:nvPr userDrawn="1"/>
        </p:nvSpPr>
        <p:spPr>
          <a:xfrm>
            <a:off x="242162" y="6394530"/>
            <a:ext cx="7073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spc="100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SIEBEL SCHOOL OF COMPUTING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23110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CADF8AC6-9688-C942-D44E-C73A3936E87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69602" y="2963365"/>
            <a:ext cx="4852085" cy="2265835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342900" indent="-342900" algn="l">
              <a:lnSpc>
                <a:spcPts val="2000"/>
              </a:lnSpc>
              <a:spcBef>
                <a:spcPts val="1200"/>
              </a:spcBef>
              <a:spcAft>
                <a:spcPts val="1000"/>
              </a:spcAft>
              <a:buFontTx/>
              <a:buBlip>
                <a:blip r:embed="rId2"/>
              </a:buBlip>
              <a:defRPr sz="2000" spc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342900" marR="0" lvl="0" indent="-342900" algn="l" defTabSz="914400" rtl="0" eaLnBrk="1" fontAlgn="auto" latinLnBrk="0" hangingPunct="1">
              <a:lnSpc>
                <a:spcPts val="2000"/>
              </a:lnSpc>
              <a:spcBef>
                <a:spcPts val="1200"/>
              </a:spcBef>
              <a:spcAft>
                <a:spcPts val="1000"/>
              </a:spcAft>
              <a:buClrTx/>
              <a:buSzTx/>
              <a:buFontTx/>
              <a:buBlip>
                <a:blip r:embed="rId2"/>
              </a:buBlip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251E21B-4861-32F2-F17F-64FF3373C31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9601" y="2333993"/>
            <a:ext cx="4852085" cy="510553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2800"/>
              </a:lnSpc>
              <a:spcBef>
                <a:spcPts val="0"/>
              </a:spcBef>
              <a:buNone/>
              <a:defRPr sz="3200" spc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607A8C72-89BA-106D-5BCE-2E7349079A4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867400" y="2963365"/>
            <a:ext cx="4852085" cy="2265835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342900" indent="-342900" algn="l">
              <a:lnSpc>
                <a:spcPts val="2000"/>
              </a:lnSpc>
              <a:spcBef>
                <a:spcPts val="1200"/>
              </a:spcBef>
              <a:spcAft>
                <a:spcPts val="1000"/>
              </a:spcAft>
              <a:buFontTx/>
              <a:buBlip>
                <a:blip r:embed="rId2"/>
              </a:buBlip>
              <a:defRPr sz="2000" spc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342900" marR="0" lvl="0" indent="-342900" algn="l" defTabSz="914400" rtl="0" eaLnBrk="1" fontAlgn="auto" latinLnBrk="0" hangingPunct="1">
              <a:lnSpc>
                <a:spcPts val="2000"/>
              </a:lnSpc>
              <a:spcBef>
                <a:spcPts val="1200"/>
              </a:spcBef>
              <a:spcAft>
                <a:spcPts val="1000"/>
              </a:spcAft>
              <a:buClrTx/>
              <a:buSzTx/>
              <a:buFontTx/>
              <a:buBlip>
                <a:blip r:embed="rId2"/>
              </a:buBlip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4C84D3BD-94B8-F9F3-2BC8-C932096CCA5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867399" y="2333993"/>
            <a:ext cx="4852085" cy="510553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2800"/>
              </a:lnSpc>
              <a:spcBef>
                <a:spcPts val="0"/>
              </a:spcBef>
              <a:buNone/>
              <a:defRPr sz="3200" spc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Subhead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A743D6-61F6-405A-B107-FB4818A3D7B8}"/>
              </a:ext>
            </a:extLst>
          </p:cNvPr>
          <p:cNvGrpSpPr/>
          <p:nvPr userDrawn="1"/>
        </p:nvGrpSpPr>
        <p:grpSpPr>
          <a:xfrm>
            <a:off x="0" y="0"/>
            <a:ext cx="12192000" cy="863600"/>
            <a:chOff x="0" y="0"/>
            <a:chExt cx="12192000" cy="86360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85EB965F-8456-730D-56AF-240D921DA449}"/>
                </a:ext>
              </a:extLst>
            </p:cNvPr>
            <p:cNvGrpSpPr/>
            <p:nvPr userDrawn="1"/>
          </p:nvGrpSpPr>
          <p:grpSpPr>
            <a:xfrm>
              <a:off x="0" y="0"/>
              <a:ext cx="12192000" cy="863600"/>
              <a:chOff x="0" y="0"/>
              <a:chExt cx="12192000" cy="863600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46AC7B0-582D-0E05-35B9-6F8FCFE5ACB1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12192000" cy="8636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12069C84-FB7E-0199-F112-DFDF9F30B980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/>
              <a:stretch>
                <a:fillRect/>
              </a:stretch>
            </p:blipFill>
            <p:spPr>
              <a:xfrm>
                <a:off x="311413" y="340359"/>
                <a:ext cx="2574945" cy="182880"/>
              </a:xfrm>
              <a:prstGeom prst="rect">
                <a:avLst/>
              </a:prstGeom>
            </p:spPr>
          </p:pic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522FCE9-2F5A-92D3-A466-582BC544E0B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1690057" y="253999"/>
              <a:ext cx="247288" cy="358141"/>
            </a:xfrm>
            <a:prstGeom prst="rect">
              <a:avLst/>
            </a:prstGeom>
          </p:spPr>
        </p:pic>
      </p:grp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53C8374-A32C-9337-6A8B-D0BF13D80F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69602" y="1298569"/>
            <a:ext cx="8449231" cy="758754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4000"/>
              </a:lnSpc>
              <a:spcBef>
                <a:spcPts val="0"/>
              </a:spcBef>
              <a:buNone/>
              <a:defRPr sz="4000" spc="-15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52041F4-04A7-D248-EFA6-D4D7A1CD4F80}"/>
              </a:ext>
            </a:extLst>
          </p:cNvPr>
          <p:cNvSpPr txBox="1"/>
          <p:nvPr userDrawn="1"/>
        </p:nvSpPr>
        <p:spPr>
          <a:xfrm>
            <a:off x="242162" y="6394530"/>
            <a:ext cx="7073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spc="100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SIEBEL SCHOOL OF COMPUTING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2012731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7F00DC-324A-405B-2F53-60487B3EF35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69603" y="2844490"/>
            <a:ext cx="3276600" cy="2921000"/>
          </a:xfrm>
        </p:spPr>
        <p:txBody>
          <a:bodyPr>
            <a:normAutofit/>
          </a:bodyPr>
          <a:lstStyle>
            <a:lvl1pPr marL="171450" indent="-17145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Tx/>
              <a:buBlip>
                <a:blip r:embed="rId2"/>
              </a:buBlip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endParaRPr lang="en-US" dirty="0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82224735-EC5E-73CD-8B6D-6092CEC80DA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69602" y="1298569"/>
            <a:ext cx="8449231" cy="758754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4000"/>
              </a:lnSpc>
              <a:spcBef>
                <a:spcPts val="0"/>
              </a:spcBef>
              <a:buNone/>
              <a:defRPr sz="4000" spc="-15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C9238B38-23F9-6C28-B0D8-FF860AAB54A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50163" y="2844490"/>
            <a:ext cx="3276600" cy="2921000"/>
          </a:xfrm>
        </p:spPr>
        <p:txBody>
          <a:bodyPr>
            <a:normAutofit/>
          </a:bodyPr>
          <a:lstStyle>
            <a:lvl1pPr marL="171450" indent="-17145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Tx/>
              <a:buBlip>
                <a:blip r:embed="rId2"/>
              </a:buBlip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endParaRPr lang="en-US" dirty="0"/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0C435D84-F5EF-3789-314D-65120C3E8A1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350163" y="2123290"/>
            <a:ext cx="3276600" cy="655237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1400"/>
              </a:lnSpc>
              <a:spcBef>
                <a:spcPts val="0"/>
              </a:spcBef>
              <a:buNone/>
              <a:defRPr sz="1400" b="1" i="0" spc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Long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8CB504E-0F2E-417E-2C84-F4492B084B7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030723" y="2844490"/>
            <a:ext cx="3276600" cy="2921000"/>
          </a:xfrm>
        </p:spPr>
        <p:txBody>
          <a:bodyPr>
            <a:normAutofit/>
          </a:bodyPr>
          <a:lstStyle>
            <a:lvl1pPr marL="171450" indent="-17145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Tx/>
              <a:buBlip>
                <a:blip r:embed="rId2"/>
              </a:buBlip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Aenean vitae </a:t>
            </a:r>
            <a:r>
              <a:rPr lang="en-US" dirty="0" err="1"/>
              <a:t>sodales</a:t>
            </a:r>
            <a:r>
              <a:rPr lang="en-US" dirty="0"/>
              <a:t> ex.</a:t>
            </a:r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lacinia dictum. </a:t>
            </a:r>
            <a:r>
              <a:rPr lang="en-US" dirty="0" err="1"/>
              <a:t>Aliquam</a:t>
            </a:r>
            <a:r>
              <a:rPr lang="en-US" dirty="0"/>
              <a:t> vitae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vel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</a:p>
          <a:p>
            <a:pPr lvl="0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177F676-A6D9-C09E-BEAE-823B92960E4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69602" y="2123289"/>
            <a:ext cx="3276599" cy="655237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1400"/>
              </a:lnSpc>
              <a:spcBef>
                <a:spcPts val="0"/>
              </a:spcBef>
              <a:buNone/>
              <a:defRPr sz="1400" b="1" i="0" spc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Long Title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AB2EDF08-E582-8E6F-4E44-86F1A76C05D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030723" y="2123288"/>
            <a:ext cx="3276600" cy="655237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1400"/>
              </a:lnSpc>
              <a:spcBef>
                <a:spcPts val="0"/>
              </a:spcBef>
              <a:buNone/>
              <a:defRPr sz="1400" b="1" i="0" spc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Long Title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D2EFBA3-A35D-282A-4AB5-DCEC50340BCA}"/>
              </a:ext>
            </a:extLst>
          </p:cNvPr>
          <p:cNvGrpSpPr/>
          <p:nvPr userDrawn="1"/>
        </p:nvGrpSpPr>
        <p:grpSpPr>
          <a:xfrm>
            <a:off x="0" y="0"/>
            <a:ext cx="12192000" cy="863600"/>
            <a:chOff x="0" y="0"/>
            <a:chExt cx="12192000" cy="86360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011E430-ACFD-B1C9-8B5E-E25562C78DBD}"/>
                </a:ext>
              </a:extLst>
            </p:cNvPr>
            <p:cNvGrpSpPr/>
            <p:nvPr userDrawn="1"/>
          </p:nvGrpSpPr>
          <p:grpSpPr>
            <a:xfrm>
              <a:off x="0" y="0"/>
              <a:ext cx="12192000" cy="863600"/>
              <a:chOff x="0" y="0"/>
              <a:chExt cx="12192000" cy="863600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0913F947-06AC-98BD-61DD-981BB0802B83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12192000" cy="8636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C411AD27-058D-1771-7E45-052C5B258212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/>
              <a:stretch>
                <a:fillRect/>
              </a:stretch>
            </p:blipFill>
            <p:spPr>
              <a:xfrm>
                <a:off x="311413" y="340359"/>
                <a:ext cx="2574945" cy="182880"/>
              </a:xfrm>
              <a:prstGeom prst="rect">
                <a:avLst/>
              </a:prstGeom>
            </p:spPr>
          </p:pic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647A564-C7E0-3C8A-DDB2-BFD04B9B3F2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1690057" y="253999"/>
              <a:ext cx="247288" cy="358141"/>
            </a:xfrm>
            <a:prstGeom prst="rect">
              <a:avLst/>
            </a:prstGeom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4CD05786-29A1-1E18-4334-73C129268A18}"/>
              </a:ext>
            </a:extLst>
          </p:cNvPr>
          <p:cNvSpPr txBox="1"/>
          <p:nvPr userDrawn="1"/>
        </p:nvSpPr>
        <p:spPr>
          <a:xfrm>
            <a:off x="242162" y="6394530"/>
            <a:ext cx="7073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spc="100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SIEBEL SCHOOL OF COMPUTING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4108525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 -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422D8F9-FFAB-FAD6-EB93-FADD41A8A568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948040" y="2574403"/>
            <a:ext cx="2611034" cy="2603980"/>
          </a:xfrm>
          <a:solidFill>
            <a:schemeClr val="bg1">
              <a:lumMod val="7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B5C0E1B5-9633-94DA-002B-831A02BE06C8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154565" y="2574403"/>
            <a:ext cx="2611034" cy="2603980"/>
          </a:xfrm>
          <a:solidFill>
            <a:schemeClr val="bg1">
              <a:lumMod val="7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66D5B61A-E582-FFAD-505C-2EF300E4EF95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3361091" y="2574403"/>
            <a:ext cx="2611034" cy="2603980"/>
          </a:xfrm>
          <a:solidFill>
            <a:schemeClr val="bg1">
              <a:lumMod val="7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E4A82219-324C-7664-29CA-B82DD1BAA834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73555" y="2574403"/>
            <a:ext cx="2611034" cy="2603980"/>
          </a:xfrm>
          <a:solidFill>
            <a:schemeClr val="bg1">
              <a:lumMod val="7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140F3-F4FC-3C93-9889-4296061BC9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3555" y="1467153"/>
            <a:ext cx="10985519" cy="961815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ctr">
              <a:lnSpc>
                <a:spcPts val="5000"/>
              </a:lnSpc>
              <a:spcBef>
                <a:spcPts val="0"/>
              </a:spcBef>
              <a:buNone/>
              <a:defRPr sz="6000" spc="-15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C2E1CFE-8544-2AEC-497D-D60B816E80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73555" y="5225598"/>
            <a:ext cx="2611035" cy="824221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1800"/>
              </a:lnSpc>
              <a:spcBef>
                <a:spcPts val="0"/>
              </a:spcBef>
              <a:buNone/>
              <a:defRPr sz="1800" spc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BF5C468A-71AF-CB8E-7D1B-B7A24C8AD0D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361090" y="5232847"/>
            <a:ext cx="2611035" cy="824221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1800"/>
              </a:lnSpc>
              <a:spcBef>
                <a:spcPts val="0"/>
              </a:spcBef>
              <a:buNone/>
              <a:defRPr sz="1800" spc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9B453A87-8226-E433-3853-2FE7B5B2BA7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154564" y="5232847"/>
            <a:ext cx="2611035" cy="824221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1800"/>
              </a:lnSpc>
              <a:spcBef>
                <a:spcPts val="0"/>
              </a:spcBef>
              <a:buNone/>
              <a:defRPr sz="1800" spc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FE1A4D43-0E30-E8CA-B2DD-5F54B1598DA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948038" y="5232847"/>
            <a:ext cx="2611035" cy="824221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>
            <a:lvl1pPr marL="0" indent="0" algn="l">
              <a:lnSpc>
                <a:spcPts val="1800"/>
              </a:lnSpc>
              <a:spcBef>
                <a:spcPts val="0"/>
              </a:spcBef>
              <a:buNone/>
              <a:defRPr sz="1800" spc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Subhead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F05833D-73B6-370F-AF99-55B28FFF020A}"/>
              </a:ext>
            </a:extLst>
          </p:cNvPr>
          <p:cNvGrpSpPr/>
          <p:nvPr userDrawn="1"/>
        </p:nvGrpSpPr>
        <p:grpSpPr>
          <a:xfrm>
            <a:off x="0" y="0"/>
            <a:ext cx="12192000" cy="863600"/>
            <a:chOff x="0" y="0"/>
            <a:chExt cx="12192000" cy="86360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EAD9D5F9-80BF-F10B-8178-FC04E04A856E}"/>
                </a:ext>
              </a:extLst>
            </p:cNvPr>
            <p:cNvGrpSpPr/>
            <p:nvPr userDrawn="1"/>
          </p:nvGrpSpPr>
          <p:grpSpPr>
            <a:xfrm>
              <a:off x="0" y="0"/>
              <a:ext cx="12192000" cy="863600"/>
              <a:chOff x="0" y="0"/>
              <a:chExt cx="12192000" cy="863600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85D7F5D-5CF6-C5FB-C09B-4B36A6C7045C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12192000" cy="8636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4469CFB1-77D0-F998-309D-12AB3E80DB12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/>
              <a:stretch>
                <a:fillRect/>
              </a:stretch>
            </p:blipFill>
            <p:spPr>
              <a:xfrm>
                <a:off x="311413" y="340359"/>
                <a:ext cx="2574945" cy="182880"/>
              </a:xfrm>
              <a:prstGeom prst="rect">
                <a:avLst/>
              </a:prstGeom>
            </p:spPr>
          </p:pic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F3E25DB-BFF0-4636-831F-4A3575FD73F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690057" y="253999"/>
              <a:ext cx="247288" cy="358141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692E4801-E74B-F6BD-CBCF-E98F030ED2BB}"/>
              </a:ext>
            </a:extLst>
          </p:cNvPr>
          <p:cNvSpPr txBox="1"/>
          <p:nvPr userDrawn="1"/>
        </p:nvSpPr>
        <p:spPr>
          <a:xfrm>
            <a:off x="242162" y="6394530"/>
            <a:ext cx="7073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spc="100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SIEBEL SCHOOL OF COMPUTING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2163101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E08955-08BB-4699-BDD8-1E3D7EEFD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694" y="131994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3B2E1F-8BE8-6F6E-A1F6-527F51B3D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694" y="2813927"/>
            <a:ext cx="10662106" cy="3363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5784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49" r:id="rId2"/>
    <p:sldLayoutId id="2147483701" r:id="rId3"/>
    <p:sldLayoutId id="2147483687" r:id="rId4"/>
    <p:sldLayoutId id="2147483650" r:id="rId5"/>
    <p:sldLayoutId id="2147483684" r:id="rId6"/>
    <p:sldLayoutId id="2147483663" r:id="rId7"/>
    <p:sldLayoutId id="2147483699" r:id="rId8"/>
    <p:sldLayoutId id="2147483652" r:id="rId9"/>
    <p:sldLayoutId id="2147483676" r:id="rId10"/>
    <p:sldLayoutId id="2147483673" r:id="rId11"/>
    <p:sldLayoutId id="2147483675" r:id="rId12"/>
    <p:sldLayoutId id="2147483679" r:id="rId13"/>
    <p:sldLayoutId id="2147483680" r:id="rId14"/>
    <p:sldLayoutId id="2147483678" r:id="rId15"/>
    <p:sldLayoutId id="2147483653" r:id="rId16"/>
    <p:sldLayoutId id="2147483672" r:id="rId17"/>
    <p:sldLayoutId id="2147483700" r:id="rId18"/>
    <p:sldLayoutId id="2147483665" r:id="rId19"/>
    <p:sldLayoutId id="2147483688" r:id="rId20"/>
    <p:sldLayoutId id="2147483685" r:id="rId21"/>
    <p:sldLayoutId id="2147483702" r:id="rId22"/>
    <p:sldLayoutId id="2147483690" r:id="rId23"/>
    <p:sldLayoutId id="2147483671" r:id="rId24"/>
    <p:sldLayoutId id="2147483683" r:id="rId25"/>
    <p:sldLayoutId id="2147483654" r:id="rId2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ts val="2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ts val="2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ts val="2000"/>
        </a:lnSpc>
        <a:spcBef>
          <a:spcPts val="500"/>
        </a:spcBef>
        <a:buFont typeface="Arial" panose="020B0604020202020204" pitchFamily="34" charset="0"/>
        <a:buChar char="•"/>
        <a:defRPr sz="2000" b="0" i="1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ts val="2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2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Source Sans Pro Light" panose="020B0403030403020204" pitchFamily="34" charset="0"/>
          <a:ea typeface="Source Sans Pro Light" panose="020B04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423F44D-FD3D-C969-4B26-2E8C92E332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77626" y="2581044"/>
            <a:ext cx="10016192" cy="1395329"/>
          </a:xfrm>
        </p:spPr>
        <p:txBody>
          <a:bodyPr/>
          <a:lstStyle/>
          <a:p>
            <a:r>
              <a:rPr lang="en-US" dirty="0"/>
              <a:t>CS 521</a:t>
            </a:r>
          </a:p>
          <a:p>
            <a:r>
              <a:rPr lang="en-US" sz="3200" dirty="0"/>
              <a:t>Technological Foundations of Blockchain and Cryptocurrency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BF682-4FB4-D60D-1799-3476623655C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Grigore Rosu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4F3328-244D-5699-C9E6-736F63DE48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Topic 2 – Basic Crypto Primitives</a:t>
            </a:r>
          </a:p>
        </p:txBody>
      </p:sp>
    </p:spTree>
    <p:extLst>
      <p:ext uri="{BB962C8B-B14F-4D97-AF65-F5344CB8AC3E}">
        <p14:creationId xmlns:p14="http://schemas.microsoft.com/office/powerpoint/2010/main" val="6899482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E67A3B-33AF-0414-A297-675F139FE7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E57EA58-197B-B99C-9805-4DE08E510C41}"/>
              </a:ext>
            </a:extLst>
          </p:cNvPr>
          <p:cNvSpPr/>
          <p:nvPr/>
        </p:nvSpPr>
        <p:spPr>
          <a:xfrm>
            <a:off x="275665" y="6380629"/>
            <a:ext cx="3435723" cy="26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408C9-D6C8-FC4D-A257-AC81F8FAF16C}"/>
              </a:ext>
            </a:extLst>
          </p:cNvPr>
          <p:cNvSpPr>
            <a:spLocks noGrp="1"/>
          </p:cNvSpPr>
          <p:nvPr/>
        </p:nvSpPr>
        <p:spPr>
          <a:xfrm>
            <a:off x="1223963" y="614293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Pros and 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8631C-86CB-3941-BF47-C8D4B8E39E1B}"/>
              </a:ext>
            </a:extLst>
          </p:cNvPr>
          <p:cNvSpPr>
            <a:spLocks noGrp="1"/>
          </p:cNvSpPr>
          <p:nvPr/>
        </p:nvSpPr>
        <p:spPr>
          <a:xfrm>
            <a:off x="1273969" y="2062161"/>
            <a:ext cx="9644062" cy="44529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spcBef>
                <a:spcPts val="600"/>
              </a:spcBef>
              <a:spcAft>
                <a:spcPts val="1800"/>
              </a:spcAft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en-US" sz="2800" dirty="0">
                <a:solidFill>
                  <a:schemeClr val="tx1"/>
                </a:solidFill>
                <a:cs typeface="Arial" panose="020B0604020202020204" pitchFamily="34" charset="0"/>
              </a:rPr>
              <a:t>People can exchange messages securely without a security arrangement</a:t>
            </a:r>
          </a:p>
          <a:p>
            <a:pPr marL="457200" indent="-457200">
              <a:lnSpc>
                <a:spcPct val="120000"/>
              </a:lnSpc>
              <a:spcBef>
                <a:spcPts val="600"/>
              </a:spcBef>
              <a:spcAft>
                <a:spcPts val="1800"/>
              </a:spcAft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en-US" sz="2800" dirty="0">
                <a:solidFill>
                  <a:schemeClr val="tx1"/>
                </a:solidFill>
                <a:cs typeface="Arial" panose="020B0604020202020204" pitchFamily="34" charset="0"/>
              </a:rPr>
              <a:t>Makes secure message exchange available to a wider group of people</a:t>
            </a:r>
          </a:p>
          <a:p>
            <a:pPr>
              <a:lnSpc>
                <a:spcPct val="120000"/>
              </a:lnSpc>
              <a:spcBef>
                <a:spcPts val="600"/>
              </a:spcBef>
              <a:spcAft>
                <a:spcPts val="1800"/>
              </a:spcAft>
              <a:buClr>
                <a:srgbClr val="C00000"/>
              </a:buClr>
              <a:buFont typeface="Wingdings" panose="05000000000000000000" pitchFamily="2" charset="2"/>
              <a:buChar char=""/>
            </a:pPr>
            <a:r>
              <a:rPr lang="en-US" sz="2800" dirty="0">
                <a:solidFill>
                  <a:schemeClr val="tx1"/>
                </a:solidFill>
                <a:cs typeface="Arial" panose="020B0604020202020204" pitchFamily="34" charset="0"/>
              </a:rPr>
              <a:t>Does not ensure foolproof identity of the sender</a:t>
            </a:r>
          </a:p>
        </p:txBody>
      </p:sp>
    </p:spTree>
    <p:extLst>
      <p:ext uri="{BB962C8B-B14F-4D97-AF65-F5344CB8AC3E}">
        <p14:creationId xmlns:p14="http://schemas.microsoft.com/office/powerpoint/2010/main" val="3160570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B08585-9153-7241-50CD-91DF10A1E6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69FDDB7-FF7F-9921-5F1D-334210FD0CC7}"/>
              </a:ext>
            </a:extLst>
          </p:cNvPr>
          <p:cNvSpPr/>
          <p:nvPr/>
        </p:nvSpPr>
        <p:spPr>
          <a:xfrm>
            <a:off x="275665" y="6380629"/>
            <a:ext cx="3435723" cy="26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686EDD-263F-CB49-95E1-602A58EC11E3}"/>
              </a:ext>
            </a:extLst>
          </p:cNvPr>
          <p:cNvSpPr>
            <a:spLocks noGrp="1"/>
          </p:cNvSpPr>
          <p:nvPr/>
        </p:nvSpPr>
        <p:spPr>
          <a:xfrm>
            <a:off x="3711388" y="764976"/>
            <a:ext cx="5462578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Digital Signatures</a:t>
            </a:r>
          </a:p>
        </p:txBody>
      </p:sp>
      <p:pic>
        <p:nvPicPr>
          <p:cNvPr id="3" name="Content Placeholder 3">
            <a:extLst>
              <a:ext uri="{FF2B5EF4-FFF2-40B4-BE49-F238E27FC236}">
                <a16:creationId xmlns:a16="http://schemas.microsoft.com/office/drawing/2014/main" id="{315048ED-D809-CE4E-9A12-161F9C7B496A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3"/>
          <a:srcRect l="50356" t="29696" r="9861" b="8470"/>
          <a:stretch/>
        </p:blipFill>
        <p:spPr>
          <a:xfrm>
            <a:off x="2907263" y="2192535"/>
            <a:ext cx="6512960" cy="396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453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5E7A0-369A-0A53-4096-744C1DC7E2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53A476A-A9EC-0B5E-752E-9DC969DDD8C0}"/>
              </a:ext>
            </a:extLst>
          </p:cNvPr>
          <p:cNvSpPr/>
          <p:nvPr/>
        </p:nvSpPr>
        <p:spPr>
          <a:xfrm>
            <a:off x="275665" y="6380629"/>
            <a:ext cx="3435723" cy="26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9F8121-37A4-8D41-AC8D-9C62E0D0DE71}"/>
              </a:ext>
            </a:extLst>
          </p:cNvPr>
          <p:cNvSpPr>
            <a:spLocks noGrp="1"/>
          </p:cNvSpPr>
          <p:nvPr/>
        </p:nvSpPr>
        <p:spPr>
          <a:xfrm>
            <a:off x="3711388" y="623887"/>
            <a:ext cx="4924425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Digital Signatures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40DC6-898C-3742-B64A-0B14EC9211A5}"/>
              </a:ext>
            </a:extLst>
          </p:cNvPr>
          <p:cNvSpPr>
            <a:spLocks noGrp="1"/>
          </p:cNvSpPr>
          <p:nvPr/>
        </p:nvSpPr>
        <p:spPr>
          <a:xfrm>
            <a:off x="171425" y="2453878"/>
            <a:ext cx="5157793" cy="310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Key generation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secretkey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publickey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= </a:t>
            </a:r>
          </a:p>
          <a:p>
            <a:pPr marL="0" indent="0">
              <a:buNone/>
            </a:pPr>
            <a:r>
              <a:rPr lang="en-US" b="1" i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i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Generatekeys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keysize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a typeface="Palatino"/>
              <a:cs typeface="Palatino"/>
              <a:sym typeface="Palatino"/>
            </a:endParaRPr>
          </a:p>
          <a:p>
            <a:r>
              <a:rPr lang="en-US" dirty="0">
                <a:solidFill>
                  <a:schemeClr val="tx1"/>
                </a:solidFill>
                <a:ea typeface="Palatino"/>
                <a:cs typeface="Palatino"/>
                <a:sym typeface="Palatino"/>
              </a:rPr>
              <a:t>Randomized function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a typeface="Palatino"/>
              <a:cs typeface="Palatino"/>
              <a:sym typeface="Palatino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59CA3A-FD74-0C44-BF21-EDB00445DC00}"/>
              </a:ext>
            </a:extLst>
          </p:cNvPr>
          <p:cNvSpPr>
            <a:spLocks noGrp="1"/>
          </p:cNvSpPr>
          <p:nvPr/>
        </p:nvSpPr>
        <p:spPr>
          <a:xfrm>
            <a:off x="5857876" y="2453878"/>
            <a:ext cx="6386521" cy="310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Signature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Sig =</a:t>
            </a:r>
          </a:p>
          <a:p>
            <a:pPr marL="0" indent="0">
              <a:buNone/>
            </a:pPr>
            <a:r>
              <a:rPr lang="en-US" b="1" i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sign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secretkey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message)</a:t>
            </a:r>
          </a:p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Verification</a:t>
            </a:r>
          </a:p>
          <a:p>
            <a:pPr marL="0" indent="0">
              <a:buNone/>
            </a:pPr>
            <a:r>
              <a:rPr lang="en-US" b="1" i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verify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publickey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,Sig,message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59716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FB2EDE-B69E-E405-9CBD-7CD3D155F1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553DCE-D8A5-7324-F046-2526A4B62EA6}"/>
              </a:ext>
            </a:extLst>
          </p:cNvPr>
          <p:cNvSpPr/>
          <p:nvPr/>
        </p:nvSpPr>
        <p:spPr>
          <a:xfrm>
            <a:off x="275665" y="6380629"/>
            <a:ext cx="3435723" cy="26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942C03-819D-FE42-BC0E-C551FC27833B}"/>
              </a:ext>
            </a:extLst>
          </p:cNvPr>
          <p:cNvSpPr>
            <a:spLocks noGrp="1"/>
          </p:cNvSpPr>
          <p:nvPr/>
        </p:nvSpPr>
        <p:spPr>
          <a:xfrm>
            <a:off x="2857500" y="781050"/>
            <a:ext cx="607695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Unforgeable Signatures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63FA6-4DBB-0B44-8806-C6C65323EF1A}"/>
              </a:ext>
            </a:extLst>
          </p:cNvPr>
          <p:cNvSpPr>
            <a:spLocks noGrp="1"/>
          </p:cNvSpPr>
          <p:nvPr/>
        </p:nvSpPr>
        <p:spPr>
          <a:xfrm>
            <a:off x="1009643" y="2406253"/>
            <a:ext cx="3810007" cy="310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Unforgeable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Computationally hard to generate a verifiable signature without knowing the secret key </a:t>
            </a:r>
          </a:p>
          <a:p>
            <a:endParaRPr lang="en-US" dirty="0">
              <a:solidFill>
                <a:schemeClr val="tx1"/>
              </a:solidFill>
              <a:ea typeface="Palatino"/>
              <a:cs typeface="Palatino"/>
              <a:sym typeface="Palatino"/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2B8C0D-64B1-B54A-B018-7D430C3B6FD9}"/>
              </a:ext>
            </a:extLst>
          </p:cNvPr>
          <p:cNvSpPr>
            <a:spLocks noGrp="1"/>
          </p:cNvSpPr>
          <p:nvPr/>
        </p:nvSpPr>
        <p:spPr>
          <a:xfrm>
            <a:off x="6958024" y="2406253"/>
            <a:ext cx="4638663" cy="31087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b="1" dirty="0">
                <a:solidFill>
                  <a:schemeClr val="tx1"/>
                </a:solidFill>
              </a:rPr>
              <a:t>ECDSA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dirty="0">
                <a:solidFill>
                  <a:schemeClr val="tx1"/>
                </a:solidFill>
              </a:rPr>
              <a:t>Elliptic Curve Digital Signature Algorithms </a:t>
            </a:r>
          </a:p>
          <a:p>
            <a:pPr marL="0" indent="0">
              <a:lnSpc>
                <a:spcPct val="110000"/>
              </a:lnSpc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dirty="0">
                <a:solidFill>
                  <a:schemeClr val="tx1"/>
                </a:solidFill>
              </a:rPr>
              <a:t>Cryptographically secure against an adaptive adversary </a:t>
            </a:r>
          </a:p>
          <a:p>
            <a:pPr>
              <a:lnSpc>
                <a:spcPct val="110000"/>
              </a:lnSpc>
            </a:pPr>
            <a:endParaRPr lang="en-US" dirty="0">
              <a:solidFill>
                <a:schemeClr val="tx1"/>
              </a:solidFill>
              <a:ea typeface="Palatino"/>
              <a:cs typeface="Palatino"/>
              <a:sym typeface="Palatino"/>
            </a:endParaRPr>
          </a:p>
          <a:p>
            <a:pPr>
              <a:lnSpc>
                <a:spcPct val="11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1578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0CE806-4C34-AC90-14AE-2F28EF8233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377219E-7157-7E8D-5F1A-A63F048F1218}"/>
              </a:ext>
            </a:extLst>
          </p:cNvPr>
          <p:cNvSpPr/>
          <p:nvPr/>
        </p:nvSpPr>
        <p:spPr>
          <a:xfrm>
            <a:off x="275665" y="6380629"/>
            <a:ext cx="3435723" cy="26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4E140A-74F7-F84E-A182-31CF48995D52}"/>
              </a:ext>
            </a:extLst>
          </p:cNvPr>
          <p:cNvSpPr>
            <a:spLocks noGrp="1"/>
          </p:cNvSpPr>
          <p:nvPr/>
        </p:nvSpPr>
        <p:spPr>
          <a:xfrm>
            <a:off x="1733547" y="569699"/>
            <a:ext cx="9115425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Decentralized Identity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BF2F1-79B3-5443-AD1E-ED74F46C33CC}"/>
              </a:ext>
            </a:extLst>
          </p:cNvPr>
          <p:cNvSpPr>
            <a:spLocks noGrp="1"/>
          </p:cNvSpPr>
          <p:nvPr/>
        </p:nvSpPr>
        <p:spPr>
          <a:xfrm>
            <a:off x="1866896" y="1800224"/>
            <a:ext cx="9563100" cy="45196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tx1"/>
                </a:solidFill>
              </a:rPr>
              <a:t>Public keys are your identity</a:t>
            </a:r>
          </a:p>
          <a:p>
            <a:pPr lvl="1"/>
            <a:r>
              <a:rPr lang="en-US" sz="2400" i="1" dirty="0">
                <a:solidFill>
                  <a:schemeClr val="tx1"/>
                </a:solidFill>
              </a:rPr>
              <a:t>address</a:t>
            </a:r>
            <a:r>
              <a:rPr lang="en-US" sz="2400" dirty="0">
                <a:solidFill>
                  <a:schemeClr val="tx1"/>
                </a:solidFill>
              </a:rPr>
              <a:t> in Bitcoin/blockchain terminology</a:t>
            </a:r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Can create multiple identities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(</a:t>
            </a:r>
            <a:r>
              <a:rPr lang="en-US" sz="24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publickey</a:t>
            </a:r>
            <a:r>
              <a:rPr lang="en-US" sz="2400" dirty="0">
                <a:solidFill>
                  <a:schemeClr val="tx1"/>
                </a:solidFill>
              </a:rPr>
              <a:t>, </a:t>
            </a:r>
            <a:r>
              <a:rPr lang="en-US" sz="2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secretkey</a:t>
            </a:r>
            <a:r>
              <a:rPr lang="en-US" sz="2400" dirty="0">
                <a:solidFill>
                  <a:schemeClr val="tx1"/>
                </a:solidFill>
              </a:rPr>
              <a:t>) pairs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P</a:t>
            </a:r>
            <a:r>
              <a:rPr lang="en-US" sz="2800" dirty="0">
                <a:solidFill>
                  <a:schemeClr val="tx1"/>
                </a:solidFill>
              </a:rPr>
              <a:t>ublish </a:t>
            </a:r>
            <a:r>
              <a:rPr lang="en-US" sz="28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publickey</a:t>
            </a:r>
            <a:endParaRPr lang="en-US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Sign using </a:t>
            </a:r>
            <a:r>
              <a:rPr lang="en-US" sz="28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secretkey</a:t>
            </a:r>
            <a:endParaRPr lang="en-US" sz="2800" dirty="0">
              <a:solidFill>
                <a:schemeClr val="tx1"/>
              </a:solidFill>
              <a:ea typeface="Palatino"/>
              <a:cs typeface="Palatino"/>
              <a:sym typeface="Palatino"/>
            </a:endParaRPr>
          </a:p>
          <a:p>
            <a:r>
              <a:rPr lang="en-US" sz="2800" dirty="0">
                <a:solidFill>
                  <a:schemeClr val="tx1"/>
                </a:solidFill>
                <a:ea typeface="Palatino"/>
                <a:cs typeface="Palatino"/>
                <a:sym typeface="Palatino"/>
              </a:rPr>
              <a:t>Can create oneself</a:t>
            </a:r>
          </a:p>
          <a:p>
            <a:r>
              <a:rPr lang="en-US" sz="2800" dirty="0">
                <a:solidFill>
                  <a:schemeClr val="tx1"/>
                </a:solidFill>
                <a:ea typeface="Palatino"/>
                <a:cs typeface="Palatino"/>
                <a:sym typeface="Palatino"/>
              </a:rPr>
              <a:t>Verifiable by others</a:t>
            </a:r>
          </a:p>
        </p:txBody>
      </p:sp>
    </p:spTree>
    <p:extLst>
      <p:ext uri="{BB962C8B-B14F-4D97-AF65-F5344CB8AC3E}">
        <p14:creationId xmlns:p14="http://schemas.microsoft.com/office/powerpoint/2010/main" val="2255608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EC49C6-2D4A-5343-5124-A601EF8EF0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BDECC19-6687-C9FC-1985-77AFB71AD8BC}"/>
              </a:ext>
            </a:extLst>
          </p:cNvPr>
          <p:cNvSpPr/>
          <p:nvPr/>
        </p:nvSpPr>
        <p:spPr>
          <a:xfrm>
            <a:off x="275665" y="6380629"/>
            <a:ext cx="3435723" cy="26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DEE15DF-5CC4-D34E-B98A-684E6A8F0A69}"/>
              </a:ext>
            </a:extLst>
          </p:cNvPr>
          <p:cNvSpPr>
            <a:spLocks noGrp="1"/>
          </p:cNvSpPr>
          <p:nvPr/>
        </p:nvSpPr>
        <p:spPr>
          <a:xfrm>
            <a:off x="3481388" y="857250"/>
            <a:ext cx="4038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Hash Functions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3749610-7E77-934C-ADEB-F107951A00D6}"/>
              </a:ext>
            </a:extLst>
          </p:cNvPr>
          <p:cNvSpPr>
            <a:spLocks noGrp="1"/>
          </p:cNvSpPr>
          <p:nvPr/>
        </p:nvSpPr>
        <p:spPr>
          <a:xfrm>
            <a:off x="719137" y="2345531"/>
            <a:ext cx="5172075" cy="35671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Defining Properties: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Arbitrary sized inputs</a:t>
            </a:r>
            <a:endParaRPr lang="en-US" dirty="0">
              <a:solidFill>
                <a:schemeClr val="tx1"/>
              </a:solidFill>
              <a:ea typeface="Palatino"/>
              <a:cs typeface="Palatino"/>
              <a:sym typeface="Palatino"/>
            </a:endParaRPr>
          </a:p>
          <a:p>
            <a:r>
              <a:rPr lang="en-US" dirty="0">
                <a:solidFill>
                  <a:schemeClr val="tx1"/>
                </a:solidFill>
                <a:ea typeface="Palatino"/>
                <a:cs typeface="Palatino"/>
                <a:sym typeface="Palatino"/>
              </a:rPr>
              <a:t>Fixed size deterministic output</a:t>
            </a:r>
          </a:p>
          <a:p>
            <a:r>
              <a:rPr lang="en-US" dirty="0">
                <a:solidFill>
                  <a:schemeClr val="tx1"/>
                </a:solidFill>
                <a:ea typeface="Palatino"/>
                <a:cs typeface="Palatino"/>
                <a:sym typeface="Palatino"/>
              </a:rPr>
              <a:t>Efficiently computable</a:t>
            </a:r>
          </a:p>
          <a:p>
            <a:r>
              <a:rPr lang="en-US" dirty="0">
                <a:solidFill>
                  <a:schemeClr val="tx1"/>
                </a:solidFill>
                <a:ea typeface="Palatino"/>
                <a:cs typeface="Palatino"/>
                <a:sym typeface="Palatino"/>
              </a:rPr>
              <a:t>Minimize collisions</a:t>
            </a:r>
          </a:p>
          <a:p>
            <a:pPr marL="457200" indent="-457200">
              <a:buFont typeface="+mj-lt"/>
              <a:buAutoNum type="arabicPeriod"/>
            </a:pPr>
            <a:endParaRPr lang="en-US" dirty="0">
              <a:solidFill>
                <a:schemeClr val="tx1"/>
              </a:solidFill>
              <a:ea typeface="Palatino"/>
              <a:cs typeface="Palatino"/>
              <a:sym typeface="Palatino"/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27F2AAA5-2544-AE4E-AE68-D99C013BC842}"/>
              </a:ext>
            </a:extLst>
          </p:cNvPr>
          <p:cNvSpPr>
            <a:spLocks noGrp="1"/>
          </p:cNvSpPr>
          <p:nvPr/>
        </p:nvSpPr>
        <p:spPr>
          <a:xfrm>
            <a:off x="6572249" y="2345531"/>
            <a:ext cx="5224463" cy="310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Canonical application: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Hash Tables</a:t>
            </a:r>
          </a:p>
          <a:p>
            <a:endParaRPr lang="en-US" dirty="0">
              <a:solidFill>
                <a:schemeClr val="tx1"/>
              </a:solidFill>
              <a:ea typeface="Palatino"/>
              <a:cs typeface="Palatino"/>
              <a:sym typeface="Palatino"/>
            </a:endParaRPr>
          </a:p>
          <a:p>
            <a:r>
              <a:rPr lang="en-US" dirty="0">
                <a:solidFill>
                  <a:schemeClr val="tx1"/>
                </a:solidFill>
                <a:ea typeface="Palatino"/>
                <a:cs typeface="Palatino"/>
                <a:sym typeface="Palatino"/>
              </a:rPr>
              <a:t>Store and retrieve data records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2AAF722-AB22-AF91-8501-A66A1F028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6261" y="252823"/>
            <a:ext cx="3103375" cy="214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0875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046ECF-DD4F-AF72-A0F8-81275902E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C490F49-BDF3-C135-9065-A05391C512F2}"/>
              </a:ext>
            </a:extLst>
          </p:cNvPr>
          <p:cNvSpPr/>
          <p:nvPr/>
        </p:nvSpPr>
        <p:spPr>
          <a:xfrm>
            <a:off x="275665" y="6380629"/>
            <a:ext cx="3435723" cy="26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BC936D-FCF6-6E4C-8805-ADF54B0DEB4B}"/>
              </a:ext>
            </a:extLst>
          </p:cNvPr>
          <p:cNvSpPr>
            <a:spLocks noGrp="1"/>
          </p:cNvSpPr>
          <p:nvPr/>
        </p:nvSpPr>
        <p:spPr>
          <a:xfrm>
            <a:off x="2819401" y="68334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Example: Hash Functions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D8583-4E0F-6F47-A699-9F15897024FE}"/>
              </a:ext>
            </a:extLst>
          </p:cNvPr>
          <p:cNvSpPr>
            <a:spLocks noGrp="1"/>
          </p:cNvSpPr>
          <p:nvPr/>
        </p:nvSpPr>
        <p:spPr>
          <a:xfrm>
            <a:off x="1981200" y="2406253"/>
            <a:ext cx="4038600" cy="310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Division hashing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36D45F-9583-CC4B-AE07-47D1BDD8C4D4}"/>
              </a:ext>
            </a:extLst>
          </p:cNvPr>
          <p:cNvSpPr>
            <a:spLocks noGrp="1"/>
          </p:cNvSpPr>
          <p:nvPr/>
        </p:nvSpPr>
        <p:spPr>
          <a:xfrm>
            <a:off x="6805623" y="2406253"/>
            <a:ext cx="4953000" cy="310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Uniform output</a:t>
            </a:r>
          </a:p>
          <a:p>
            <a:endParaRPr lang="en-US" dirty="0">
              <a:solidFill>
                <a:schemeClr val="tx1"/>
              </a:solidFill>
              <a:ea typeface="Palatino"/>
              <a:cs typeface="Palatino"/>
              <a:sym typeface="Palatino"/>
            </a:endParaRPr>
          </a:p>
          <a:p>
            <a:r>
              <a:rPr lang="en-US" dirty="0">
                <a:solidFill>
                  <a:schemeClr val="tx1"/>
                </a:solidFill>
                <a:ea typeface="Palatino"/>
                <a:cs typeface="Palatino"/>
                <a:sym typeface="Palatino"/>
              </a:rPr>
              <a:t>Simple deterministic function</a:t>
            </a:r>
          </a:p>
          <a:p>
            <a:endParaRPr lang="en-US" dirty="0">
              <a:solidFill>
                <a:schemeClr val="tx1"/>
              </a:solidFill>
              <a:ea typeface="Palatino"/>
              <a:cs typeface="Palatino"/>
              <a:sym typeface="Palatino"/>
            </a:endParaRPr>
          </a:p>
          <a:p>
            <a:r>
              <a:rPr lang="en-US" dirty="0">
                <a:solidFill>
                  <a:schemeClr val="tx1"/>
                </a:solidFill>
                <a:ea typeface="Palatino"/>
                <a:cs typeface="Palatino"/>
                <a:sym typeface="Palatino"/>
              </a:rPr>
              <a:t>Collision resistant</a:t>
            </a:r>
          </a:p>
          <a:p>
            <a:endParaRPr lang="en-US" dirty="0">
              <a:solidFill>
                <a:schemeClr val="tx1"/>
              </a:solidFill>
              <a:ea typeface="Palatino"/>
              <a:cs typeface="Palatino"/>
              <a:sym typeface="Palatino"/>
            </a:endParaRPr>
          </a:p>
          <a:p>
            <a:pPr marL="457200" indent="-457200">
              <a:buFont typeface="+mj-lt"/>
              <a:buAutoNum type="arabicPeriod"/>
            </a:pPr>
            <a:endParaRPr lang="en-US" dirty="0">
              <a:solidFill>
                <a:schemeClr val="tx1"/>
              </a:solidFill>
              <a:ea typeface="Palatino"/>
              <a:cs typeface="Palatino"/>
              <a:sym typeface="Palatino"/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7846B7-EA64-A246-8CF2-1C19BCC3B9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1391" y="3998958"/>
            <a:ext cx="31877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8541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B97BAA-FB44-2E89-6581-C339630C57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7C9BCC-9A57-4833-3C15-BAE0975CFD42}"/>
              </a:ext>
            </a:extLst>
          </p:cNvPr>
          <p:cNvSpPr/>
          <p:nvPr/>
        </p:nvSpPr>
        <p:spPr>
          <a:xfrm>
            <a:off x="275665" y="6380629"/>
            <a:ext cx="3435723" cy="26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E15DF-5CC4-D34E-B98A-684E6A8F0A69}"/>
              </a:ext>
            </a:extLst>
          </p:cNvPr>
          <p:cNvSpPr>
            <a:spLocks noGrp="1"/>
          </p:cNvSpPr>
          <p:nvPr/>
        </p:nvSpPr>
        <p:spPr>
          <a:xfrm>
            <a:off x="2309812" y="77152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Cryptographic Hash Functions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49610-7E77-934C-ADEB-F107951A00D6}"/>
              </a:ext>
            </a:extLst>
          </p:cNvPr>
          <p:cNvSpPr>
            <a:spLocks noGrp="1"/>
          </p:cNvSpPr>
          <p:nvPr/>
        </p:nvSpPr>
        <p:spPr>
          <a:xfrm>
            <a:off x="804855" y="2450341"/>
            <a:ext cx="5229225" cy="38075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Extra Properties: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Adversarial collision resistance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Birthday paradox</a:t>
            </a:r>
            <a:endParaRPr lang="en-US" dirty="0">
              <a:solidFill>
                <a:schemeClr val="tx1"/>
              </a:solidFill>
              <a:ea typeface="Palatino"/>
              <a:cs typeface="Palatino"/>
              <a:sym typeface="Palatino"/>
            </a:endParaRPr>
          </a:p>
          <a:p>
            <a:r>
              <a:rPr lang="en-US" dirty="0">
                <a:solidFill>
                  <a:schemeClr val="tx1"/>
                </a:solidFill>
                <a:ea typeface="Palatino"/>
                <a:cs typeface="Palatino"/>
                <a:sym typeface="Palatino"/>
              </a:rPr>
              <a:t>One way function </a:t>
            </a:r>
          </a:p>
          <a:p>
            <a:r>
              <a:rPr lang="en-US" dirty="0">
                <a:solidFill>
                  <a:schemeClr val="tx1"/>
                </a:solidFill>
                <a:ea typeface="Palatino"/>
                <a:cs typeface="Palatino"/>
                <a:sym typeface="Palatino"/>
              </a:rPr>
              <a:t>Specialized one way function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AAA5-2544-AE4E-AE68-D99C013BC842}"/>
              </a:ext>
            </a:extLst>
          </p:cNvPr>
          <p:cNvSpPr>
            <a:spLocks noGrp="1"/>
          </p:cNvSpPr>
          <p:nvPr/>
        </p:nvSpPr>
        <p:spPr>
          <a:xfrm>
            <a:off x="7229479" y="2406253"/>
            <a:ext cx="4038600" cy="31087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Canonical applications: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Message digest</a:t>
            </a:r>
            <a:endParaRPr lang="en-US" dirty="0">
              <a:solidFill>
                <a:schemeClr val="tx1"/>
              </a:solidFill>
              <a:ea typeface="Palatino"/>
              <a:cs typeface="Palatino"/>
              <a:sym typeface="Palatino"/>
            </a:endParaRPr>
          </a:p>
          <a:p>
            <a:r>
              <a:rPr lang="en-US" dirty="0">
                <a:solidFill>
                  <a:schemeClr val="tx1"/>
                </a:solidFill>
                <a:ea typeface="Palatino"/>
                <a:cs typeface="Palatino"/>
                <a:sym typeface="Palatino"/>
              </a:rPr>
              <a:t>Commitments</a:t>
            </a:r>
          </a:p>
          <a:p>
            <a:r>
              <a:rPr lang="en-US" dirty="0">
                <a:solidFill>
                  <a:schemeClr val="tx1"/>
                </a:solidFill>
                <a:ea typeface="Palatino"/>
                <a:cs typeface="Palatino"/>
                <a:sym typeface="Palatino"/>
              </a:rPr>
              <a:t>Puzzle generation</a:t>
            </a:r>
          </a:p>
          <a:p>
            <a:r>
              <a:rPr lang="en-US" dirty="0">
                <a:solidFill>
                  <a:schemeClr val="tx1"/>
                </a:solidFill>
                <a:ea typeface="Palatino"/>
                <a:cs typeface="Palatino"/>
                <a:sym typeface="Palatino"/>
              </a:rPr>
              <a:t>Mining process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86622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32217B-58DE-39C6-46C9-92DF0CC0BA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AC29843-2C9E-6D53-4FE9-256538BCEAB8}"/>
              </a:ext>
            </a:extLst>
          </p:cNvPr>
          <p:cNvSpPr/>
          <p:nvPr/>
        </p:nvSpPr>
        <p:spPr>
          <a:xfrm>
            <a:off x="275665" y="6380629"/>
            <a:ext cx="3435723" cy="26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9BDCB-9426-5840-B00E-91AF3FB1D816}"/>
              </a:ext>
            </a:extLst>
          </p:cNvPr>
          <p:cNvSpPr>
            <a:spLocks noGrp="1"/>
          </p:cNvSpPr>
          <p:nvPr/>
        </p:nvSpPr>
        <p:spPr>
          <a:xfrm>
            <a:off x="3281363" y="856305"/>
            <a:ext cx="5057775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Hashing Algorithms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B2960F-6BDB-AE4C-94B8-BD41675BA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852" y="2583466"/>
            <a:ext cx="11066890" cy="30108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F20349-7C3A-F5A8-F6C5-D53A9CFE0434}"/>
              </a:ext>
            </a:extLst>
          </p:cNvPr>
          <p:cNvSpPr txBox="1"/>
          <p:nvPr/>
        </p:nvSpPr>
        <p:spPr>
          <a:xfrm rot="1900630">
            <a:off x="8905883" y="4867282"/>
            <a:ext cx="3227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Collisions found!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437C38-C21A-0434-A69C-3DDB6446CA4E}"/>
              </a:ext>
            </a:extLst>
          </p:cNvPr>
          <p:cNvSpPr txBox="1"/>
          <p:nvPr/>
        </p:nvSpPr>
        <p:spPr>
          <a:xfrm>
            <a:off x="8334017" y="1606391"/>
            <a:ext cx="346601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NSA 2001</a:t>
            </a:r>
          </a:p>
          <a:p>
            <a:r>
              <a:rPr lang="en-US" sz="3200" b="1" dirty="0">
                <a:solidFill>
                  <a:srgbClr val="00B050"/>
                </a:solidFill>
              </a:rPr>
              <a:t>No Collisions (yet)</a:t>
            </a:r>
          </a:p>
        </p:txBody>
      </p:sp>
    </p:spTree>
    <p:extLst>
      <p:ext uri="{BB962C8B-B14F-4D97-AF65-F5344CB8AC3E}">
        <p14:creationId xmlns:p14="http://schemas.microsoft.com/office/powerpoint/2010/main" val="36555496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CF848F-BC40-0A01-4A63-BD540B1D6B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75B9889-9AA1-C1BF-B097-1E3942341690}"/>
              </a:ext>
            </a:extLst>
          </p:cNvPr>
          <p:cNvSpPr/>
          <p:nvPr/>
        </p:nvSpPr>
        <p:spPr>
          <a:xfrm>
            <a:off x="275665" y="6380629"/>
            <a:ext cx="3435723" cy="26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7F9D4F-ED61-DD46-8E2D-4BB0F8FDB832}"/>
              </a:ext>
            </a:extLst>
          </p:cNvPr>
          <p:cNvSpPr>
            <a:spLocks noGrp="1"/>
          </p:cNvSpPr>
          <p:nvPr/>
        </p:nvSpPr>
        <p:spPr>
          <a:xfrm>
            <a:off x="2338388" y="760214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Basic building blocks together</a:t>
            </a:r>
          </a:p>
        </p:txBody>
      </p:sp>
      <p:pic>
        <p:nvPicPr>
          <p:cNvPr id="3" name="Content Placeholder 3">
            <a:extLst>
              <a:ext uri="{FF2B5EF4-FFF2-40B4-BE49-F238E27FC236}">
                <a16:creationId xmlns:a16="http://schemas.microsoft.com/office/drawing/2014/main" id="{B242E1ED-EDE8-4F48-AD4D-E90058DE5983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3"/>
          <a:srcRect l="53292" t="22086" r="12795" b="13702"/>
          <a:stretch/>
        </p:blipFill>
        <p:spPr>
          <a:xfrm>
            <a:off x="3276804" y="2021080"/>
            <a:ext cx="5852904" cy="4341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083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CD68916-9746-96D4-D747-95AC2A2FB6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Thanks!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CBA891-3BEA-4F90-35A1-A85DDA4D79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To Professors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359620-F780-2FFA-85E5-3731C0753C3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David Tse (Stanford)</a:t>
            </a:r>
          </a:p>
          <a:p>
            <a:r>
              <a:rPr lang="en-US" dirty="0"/>
              <a:t>Sriram Viswanath (UT Austin)</a:t>
            </a:r>
          </a:p>
          <a:p>
            <a:r>
              <a:rPr lang="en-US" dirty="0" err="1"/>
              <a:t>Sreeram</a:t>
            </a:r>
            <a:r>
              <a:rPr lang="en-US" dirty="0"/>
              <a:t> Kannan (UW – now at </a:t>
            </a:r>
            <a:r>
              <a:rPr lang="en-US" dirty="0" err="1"/>
              <a:t>EigenLayer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208066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42122C-E79E-7308-1A73-45C6F60494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A24A30C-8F78-60DB-FD14-B127F198DD06}"/>
              </a:ext>
            </a:extLst>
          </p:cNvPr>
          <p:cNvSpPr/>
          <p:nvPr/>
        </p:nvSpPr>
        <p:spPr>
          <a:xfrm>
            <a:off x="275665" y="6380629"/>
            <a:ext cx="3435723" cy="26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D5B86A-DBE9-EA4A-A31E-FBCD1626409D}"/>
              </a:ext>
            </a:extLst>
          </p:cNvPr>
          <p:cNvSpPr>
            <a:spLocks noGrp="1"/>
          </p:cNvSpPr>
          <p:nvPr/>
        </p:nvSpPr>
        <p:spPr>
          <a:xfrm>
            <a:off x="4205287" y="690565"/>
            <a:ext cx="3629025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Hash Pointer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467D3-6287-9141-B9AB-7B534782A1BB}"/>
              </a:ext>
            </a:extLst>
          </p:cNvPr>
          <p:cNvSpPr>
            <a:spLocks noGrp="1"/>
          </p:cNvSpPr>
          <p:nvPr/>
        </p:nvSpPr>
        <p:spPr>
          <a:xfrm>
            <a:off x="295271" y="2543181"/>
            <a:ext cx="5819775" cy="38374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Pointer to:</a:t>
            </a:r>
          </a:p>
          <a:p>
            <a:pPr marL="457200" lvl="1" indent="0">
              <a:buNone/>
            </a:pPr>
            <a:r>
              <a:rPr lang="en-US" b="1" dirty="0">
                <a:solidFill>
                  <a:schemeClr val="tx1"/>
                </a:solidFill>
              </a:rPr>
              <a:t>    location of information</a:t>
            </a:r>
          </a:p>
          <a:p>
            <a:pPr marL="457200" lvl="1" indent="0">
              <a:buNone/>
            </a:pPr>
            <a:r>
              <a:rPr lang="en-US" b="1" dirty="0">
                <a:solidFill>
                  <a:schemeClr val="tx1"/>
                </a:solidFill>
              </a:rPr>
              <a:t>+ hash of the information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Regular pointer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retrieve information</a:t>
            </a:r>
            <a:endParaRPr lang="en-US" dirty="0">
              <a:solidFill>
                <a:schemeClr val="tx1"/>
              </a:solidFill>
              <a:ea typeface="Palatino"/>
              <a:cs typeface="Palatino"/>
              <a:sym typeface="Palatino"/>
            </a:endParaRPr>
          </a:p>
          <a:p>
            <a:r>
              <a:rPr lang="en-US" b="1" dirty="0">
                <a:solidFill>
                  <a:schemeClr val="tx1"/>
                </a:solidFill>
                <a:ea typeface="Palatino"/>
                <a:cs typeface="Palatino"/>
                <a:sym typeface="Palatino"/>
              </a:rPr>
              <a:t>Hash pointer</a:t>
            </a:r>
          </a:p>
          <a:p>
            <a:pPr lvl="1"/>
            <a:r>
              <a:rPr lang="en-US" dirty="0">
                <a:solidFill>
                  <a:schemeClr val="tx1"/>
                </a:solidFill>
                <a:ea typeface="Palatino"/>
                <a:cs typeface="Palatino"/>
                <a:sym typeface="Palatino"/>
              </a:rPr>
              <a:t>retrieve information and verify the information has not changed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18C563-B83A-2B4A-8667-B156731F3B5C}"/>
              </a:ext>
            </a:extLst>
          </p:cNvPr>
          <p:cNvSpPr>
            <a:spLocks noGrp="1"/>
          </p:cNvSpPr>
          <p:nvPr/>
        </p:nvSpPr>
        <p:spPr>
          <a:xfrm>
            <a:off x="5895975" y="2543181"/>
            <a:ext cx="6338887" cy="4204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Regular pointers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Used to build data structures</a:t>
            </a:r>
          </a:p>
          <a:p>
            <a:pPr lvl="2"/>
            <a:r>
              <a:rPr lang="en-US" dirty="0">
                <a:solidFill>
                  <a:schemeClr val="tx1"/>
                </a:solidFill>
              </a:rPr>
              <a:t>linked lists, binary trees, </a:t>
            </a:r>
            <a:r>
              <a:rPr lang="en-US" dirty="0" err="1">
                <a:solidFill>
                  <a:schemeClr val="tx1"/>
                </a:solidFill>
              </a:rPr>
              <a:t>etc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Hash pointers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Can also be used to build data structures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Crucially useful for blockchains!</a:t>
            </a:r>
          </a:p>
          <a:p>
            <a:pPr lvl="2"/>
            <a:r>
              <a:rPr lang="en-US" dirty="0">
                <a:solidFill>
                  <a:schemeClr val="tx1"/>
                </a:solidFill>
              </a:rPr>
              <a:t>Blockchain = hash pointer based data structure</a:t>
            </a:r>
          </a:p>
        </p:txBody>
      </p:sp>
    </p:spTree>
    <p:extLst>
      <p:ext uri="{BB962C8B-B14F-4D97-AF65-F5344CB8AC3E}">
        <p14:creationId xmlns:p14="http://schemas.microsoft.com/office/powerpoint/2010/main" val="22444875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34AB2B-5C4C-A458-44D1-18C521088B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881B8E-F59A-394F-34F8-61D5851ADA67}"/>
              </a:ext>
            </a:extLst>
          </p:cNvPr>
          <p:cNvSpPr/>
          <p:nvPr/>
        </p:nvSpPr>
        <p:spPr>
          <a:xfrm>
            <a:off x="275665" y="6380629"/>
            <a:ext cx="3435723" cy="26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10235F-8A89-A041-83DC-1208344B1A48}"/>
              </a:ext>
            </a:extLst>
          </p:cNvPr>
          <p:cNvSpPr>
            <a:spLocks noGrp="1"/>
          </p:cNvSpPr>
          <p:nvPr/>
        </p:nvSpPr>
        <p:spPr>
          <a:xfrm>
            <a:off x="842963" y="495292"/>
            <a:ext cx="10215562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Blockchain: a linked list via hash pointers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FB35F-7470-D34C-B42A-4AAACAC002DF}"/>
              </a:ext>
            </a:extLst>
          </p:cNvPr>
          <p:cNvSpPr>
            <a:spLocks noGrp="1"/>
          </p:cNvSpPr>
          <p:nvPr/>
        </p:nvSpPr>
        <p:spPr>
          <a:xfrm>
            <a:off x="857244" y="2312223"/>
            <a:ext cx="4967288" cy="40684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Block</a:t>
            </a:r>
            <a:r>
              <a:rPr lang="en-US" dirty="0">
                <a:solidFill>
                  <a:schemeClr val="tx1"/>
                </a:solidFill>
              </a:rPr>
              <a:t>: Header + Data</a:t>
            </a:r>
          </a:p>
          <a:p>
            <a:r>
              <a:rPr lang="en-US" b="1" dirty="0">
                <a:solidFill>
                  <a:schemeClr val="tx1"/>
                </a:solidFill>
              </a:rPr>
              <a:t>Header: </a:t>
            </a:r>
            <a:r>
              <a:rPr lang="en-US" dirty="0">
                <a:solidFill>
                  <a:schemeClr val="tx1"/>
                </a:solidFill>
              </a:rPr>
              <a:t>hash pointer to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tx1"/>
                </a:solidFill>
              </a:rPr>
              <a:t>    location of previous block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tx1"/>
                </a:solidFill>
              </a:rPr>
              <a:t>+ hash of the previous block</a:t>
            </a:r>
          </a:p>
          <a:p>
            <a:r>
              <a:rPr lang="en-US" b="1" dirty="0">
                <a:solidFill>
                  <a:schemeClr val="tx1"/>
                </a:solidFill>
              </a:rPr>
              <a:t>Data</a:t>
            </a:r>
            <a:r>
              <a:rPr lang="en-US" dirty="0">
                <a:solidFill>
                  <a:schemeClr val="tx1"/>
                </a:solidFill>
              </a:rPr>
              <a:t>: information specific to the block (e.g., transactions)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A2754C-218A-EA47-8A1A-B4CA4FA8056E}"/>
              </a:ext>
            </a:extLst>
          </p:cNvPr>
          <p:cNvSpPr>
            <a:spLocks noGrp="1"/>
          </p:cNvSpPr>
          <p:nvPr/>
        </p:nvSpPr>
        <p:spPr>
          <a:xfrm>
            <a:off x="6210293" y="2312223"/>
            <a:ext cx="5453063" cy="31087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Application</a:t>
            </a:r>
            <a:r>
              <a:rPr lang="en-US" dirty="0">
                <a:solidFill>
                  <a:schemeClr val="tx1"/>
                </a:solidFill>
              </a:rPr>
              <a:t>: tamper evident information log</a:t>
            </a:r>
          </a:p>
          <a:p>
            <a:r>
              <a:rPr lang="en-US" dirty="0">
                <a:solidFill>
                  <a:schemeClr val="tx1"/>
                </a:solidFill>
              </a:rPr>
              <a:t>Head of the chain being known is enough to find tamper evidence in any internal block </a:t>
            </a:r>
            <a:endParaRPr lang="en-US" dirty="0">
              <a:solidFill>
                <a:schemeClr val="tx1"/>
              </a:solidFill>
              <a:ea typeface="Palatino"/>
              <a:cs typeface="Palatino"/>
              <a:sym typeface="Palatino"/>
            </a:endParaRPr>
          </a:p>
          <a:p>
            <a:r>
              <a:rPr lang="en-US" dirty="0">
                <a:solidFill>
                  <a:schemeClr val="tx1"/>
                </a:solidFill>
                <a:ea typeface="Palatino"/>
                <a:cs typeface="Palatino"/>
                <a:sym typeface="Palatino"/>
              </a:rPr>
              <a:t>Hence the phrase: </a:t>
            </a:r>
            <a:r>
              <a:rPr lang="en-US" b="1" dirty="0">
                <a:solidFill>
                  <a:schemeClr val="tx1"/>
                </a:solidFill>
                <a:ea typeface="Palatino"/>
                <a:cs typeface="Palatino"/>
                <a:sym typeface="Palatino"/>
              </a:rPr>
              <a:t>block chain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  <a:ea typeface="Palatino"/>
                <a:cs typeface="Palatino"/>
                <a:sym typeface="Palatino"/>
              </a:rPr>
              <a:t>		         blockchain</a:t>
            </a:r>
          </a:p>
        </p:txBody>
      </p:sp>
    </p:spTree>
    <p:extLst>
      <p:ext uri="{BB962C8B-B14F-4D97-AF65-F5344CB8AC3E}">
        <p14:creationId xmlns:p14="http://schemas.microsoft.com/office/powerpoint/2010/main" val="18377624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CDE6AB-56D2-8916-C60D-53D274F83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6561C58-B0F3-CD67-4EB3-E1EFCC2F7E81}"/>
              </a:ext>
            </a:extLst>
          </p:cNvPr>
          <p:cNvSpPr/>
          <p:nvPr/>
        </p:nvSpPr>
        <p:spPr>
          <a:xfrm>
            <a:off x="275665" y="6380629"/>
            <a:ext cx="3435723" cy="26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7D26FE-FB78-7C47-B497-8C4F169B138E}"/>
              </a:ext>
            </a:extLst>
          </p:cNvPr>
          <p:cNvSpPr>
            <a:spLocks noGrp="1"/>
          </p:cNvSpPr>
          <p:nvPr/>
        </p:nvSpPr>
        <p:spPr>
          <a:xfrm>
            <a:off x="4314825" y="728663"/>
            <a:ext cx="33147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Merkle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1EED7-1D44-4847-91AC-E619BD24E3CA}"/>
              </a:ext>
            </a:extLst>
          </p:cNvPr>
          <p:cNvSpPr>
            <a:spLocks noGrp="1"/>
          </p:cNvSpPr>
          <p:nvPr/>
        </p:nvSpPr>
        <p:spPr>
          <a:xfrm>
            <a:off x="814378" y="2363391"/>
            <a:ext cx="4772025" cy="35706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Binary tree of hash pointers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Retain only the tree root</a:t>
            </a:r>
          </a:p>
          <a:p>
            <a:endParaRPr lang="en-US" b="1" dirty="0">
              <a:solidFill>
                <a:schemeClr val="tx1"/>
              </a:solidFill>
              <a:ea typeface="Palatino"/>
              <a:cs typeface="Palatino"/>
              <a:sym typeface="Palatino"/>
            </a:endParaRPr>
          </a:p>
          <a:p>
            <a:r>
              <a:rPr lang="en-US" dirty="0">
                <a:solidFill>
                  <a:schemeClr val="tx1"/>
                </a:solidFill>
                <a:ea typeface="Palatino"/>
                <a:cs typeface="Palatino"/>
                <a:sym typeface="Palatino"/>
              </a:rPr>
              <a:t>Tamper of any data in the bottom of the tree is evident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AE7B50-9AF8-AD4F-9485-61B52C617FC9}"/>
              </a:ext>
            </a:extLst>
          </p:cNvPr>
          <p:cNvSpPr>
            <a:spLocks noGrp="1"/>
          </p:cNvSpPr>
          <p:nvPr/>
        </p:nvSpPr>
        <p:spPr>
          <a:xfrm>
            <a:off x="6600830" y="2406253"/>
            <a:ext cx="4772024" cy="310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Proof of Membership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Proof of  Non-membership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5134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E7F6AD-3BF7-C079-F4C3-FB0C28DE07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64A1328-044D-0C52-A3A6-CF01681676D5}"/>
              </a:ext>
            </a:extLst>
          </p:cNvPr>
          <p:cNvSpPr/>
          <p:nvPr/>
        </p:nvSpPr>
        <p:spPr>
          <a:xfrm>
            <a:off x="275665" y="6380629"/>
            <a:ext cx="3435723" cy="26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7E9534-FE4D-2641-97F8-0BF2764AA38A}"/>
              </a:ext>
            </a:extLst>
          </p:cNvPr>
          <p:cNvSpPr>
            <a:spLocks noGrp="1"/>
          </p:cNvSpPr>
          <p:nvPr/>
        </p:nvSpPr>
        <p:spPr>
          <a:xfrm>
            <a:off x="4200525" y="803077"/>
            <a:ext cx="344805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Merkle Trees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CEA6C6-0EE5-A845-8D40-C0A477B9546A}"/>
              </a:ext>
            </a:extLst>
          </p:cNvPr>
          <p:cNvSpPr>
            <a:spLocks noGrp="1"/>
          </p:cNvSpPr>
          <p:nvPr/>
        </p:nvSpPr>
        <p:spPr>
          <a:xfrm>
            <a:off x="376238" y="2157413"/>
            <a:ext cx="5291137" cy="40338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Block</a:t>
            </a:r>
            <a:r>
              <a:rPr lang="en-US" dirty="0">
                <a:solidFill>
                  <a:schemeClr val="tx1"/>
                </a:solidFill>
              </a:rPr>
              <a:t>: Header + Data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Header: </a:t>
            </a:r>
            <a:r>
              <a:rPr lang="en-US" dirty="0">
                <a:solidFill>
                  <a:schemeClr val="tx1"/>
                </a:solidFill>
              </a:rPr>
              <a:t>Pointer to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tx1"/>
                </a:solidFill>
              </a:rPr>
              <a:t>    location of previous block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tx1"/>
                </a:solidFill>
              </a:rPr>
              <a:t>+ hash of the previous block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Data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block specific information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 descr="Introduction to Merkle Tree - GeeksforGeeks">
            <a:extLst>
              <a:ext uri="{FF2B5EF4-FFF2-40B4-BE49-F238E27FC236}">
                <a16:creationId xmlns:a16="http://schemas.microsoft.com/office/drawing/2014/main" id="{C8125CF6-685D-914C-A2D5-5CDB9189DD17}"/>
              </a:ext>
            </a:extLst>
          </p:cNvPr>
          <p:cNvPicPr>
            <a:picLocks noGrp="1"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99" y="2475607"/>
            <a:ext cx="7336036" cy="3668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9703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4013C4-5C2E-2082-1D4F-54618662F4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2AF7116-D6DA-E90C-6A7A-D9B83902BB82}"/>
              </a:ext>
            </a:extLst>
          </p:cNvPr>
          <p:cNvSpPr/>
          <p:nvPr/>
        </p:nvSpPr>
        <p:spPr>
          <a:xfrm>
            <a:off x="275665" y="6380629"/>
            <a:ext cx="3435723" cy="26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4ED743D-1DAC-944C-90F0-EC51AA0D54C3}"/>
              </a:ext>
            </a:extLst>
          </p:cNvPr>
          <p:cNvSpPr>
            <a:spLocks noGrp="1"/>
          </p:cNvSpPr>
          <p:nvPr/>
        </p:nvSpPr>
        <p:spPr>
          <a:xfrm>
            <a:off x="3319462" y="903083"/>
            <a:ext cx="6138863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Some crypto primitives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B7D6896-6253-C547-9C98-3342F2F1C316}"/>
              </a:ext>
            </a:extLst>
          </p:cNvPr>
          <p:cNvSpPr>
            <a:spLocks noGrp="1"/>
          </p:cNvSpPr>
          <p:nvPr/>
        </p:nvSpPr>
        <p:spPr>
          <a:xfrm>
            <a:off x="3867149" y="2587829"/>
            <a:ext cx="6829426" cy="36832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700" dirty="0">
                <a:solidFill>
                  <a:schemeClr val="tx1"/>
                </a:solidFill>
              </a:rPr>
              <a:t>Encryption and Signatures</a:t>
            </a:r>
          </a:p>
          <a:p>
            <a:endParaRPr lang="en-US" sz="2700" dirty="0">
              <a:solidFill>
                <a:schemeClr val="tx1"/>
              </a:solidFill>
            </a:endParaRPr>
          </a:p>
          <a:p>
            <a:r>
              <a:rPr lang="en-US" sz="2700" dirty="0">
                <a:solidFill>
                  <a:schemeClr val="tx1"/>
                </a:solidFill>
              </a:rPr>
              <a:t>Cryptographic Hash Functions</a:t>
            </a:r>
          </a:p>
          <a:p>
            <a:endParaRPr lang="en-US" sz="2700" b="1" dirty="0">
              <a:solidFill>
                <a:schemeClr val="tx1"/>
              </a:solidFill>
            </a:endParaRPr>
          </a:p>
          <a:p>
            <a:r>
              <a:rPr lang="en-US" sz="2700" dirty="0">
                <a:solidFill>
                  <a:schemeClr val="tx1"/>
                </a:solidFill>
              </a:rPr>
              <a:t>Hash Accumulators</a:t>
            </a:r>
          </a:p>
          <a:p>
            <a:pPr lvl="1"/>
            <a:r>
              <a:rPr lang="en-US" sz="2700" dirty="0">
                <a:solidFill>
                  <a:schemeClr val="tx1"/>
                </a:solidFill>
              </a:rPr>
              <a:t>Blockchain</a:t>
            </a:r>
          </a:p>
          <a:p>
            <a:pPr lvl="1"/>
            <a:r>
              <a:rPr lang="en-US" sz="2700" dirty="0">
                <a:solidFill>
                  <a:schemeClr val="tx1"/>
                </a:solidFill>
              </a:rPr>
              <a:t>Merkle trees</a:t>
            </a:r>
          </a:p>
          <a:p>
            <a:endParaRPr lang="en-US" sz="27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9505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D2625B-CD38-3FD3-A4F9-47757BD48C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F8C2266-AE5F-0952-6D53-023808379B15}"/>
              </a:ext>
            </a:extLst>
          </p:cNvPr>
          <p:cNvSpPr/>
          <p:nvPr/>
        </p:nvSpPr>
        <p:spPr>
          <a:xfrm>
            <a:off x="275665" y="6380629"/>
            <a:ext cx="3435723" cy="26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4AFDC-D30E-154E-BA94-C95241772F9A}"/>
              </a:ext>
            </a:extLst>
          </p:cNvPr>
          <p:cNvSpPr>
            <a:spLocks noGrp="1"/>
          </p:cNvSpPr>
          <p:nvPr/>
        </p:nvSpPr>
        <p:spPr>
          <a:xfrm>
            <a:off x="3619500" y="1025352"/>
            <a:ext cx="4562475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Basic Encryption</a:t>
            </a:r>
          </a:p>
        </p:txBody>
      </p:sp>
      <p:pic>
        <p:nvPicPr>
          <p:cNvPr id="3" name="Content Placeholder 3">
            <a:extLst>
              <a:ext uri="{FF2B5EF4-FFF2-40B4-BE49-F238E27FC236}">
                <a16:creationId xmlns:a16="http://schemas.microsoft.com/office/drawing/2014/main" id="{9B151586-26EB-544B-84A7-3C14F45046A5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3"/>
          <a:srcRect l="47609" t="29101" r="5621" b="36533"/>
          <a:stretch/>
        </p:blipFill>
        <p:spPr>
          <a:xfrm>
            <a:off x="1981200" y="2878051"/>
            <a:ext cx="8229600" cy="2368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389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732E70-4323-CCE9-BD93-407884BB12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48AFC2F-BDFD-777B-3235-F3639E26CF58}"/>
              </a:ext>
            </a:extLst>
          </p:cNvPr>
          <p:cNvSpPr/>
          <p:nvPr/>
        </p:nvSpPr>
        <p:spPr>
          <a:xfrm>
            <a:off x="275665" y="6380629"/>
            <a:ext cx="3435723" cy="26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5">
            <a:extLst>
              <a:ext uri="{FF2B5EF4-FFF2-40B4-BE49-F238E27FC236}">
                <a16:creationId xmlns:a16="http://schemas.microsoft.com/office/drawing/2014/main" id="{9E26D8C1-DF47-4218-849C-F9018C6F5FE5}"/>
              </a:ext>
            </a:extLst>
          </p:cNvPr>
          <p:cNvSpPr txBox="1"/>
          <p:nvPr/>
        </p:nvSpPr>
        <p:spPr>
          <a:xfrm>
            <a:off x="2369972" y="2187878"/>
            <a:ext cx="1402948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9pPr>
          </a:lstStyle>
          <a:p>
            <a:r>
              <a:rPr lang="en-US" sz="4500" dirty="0">
                <a:latin typeface="Arial" panose="020B0604020202020204" pitchFamily="34" charset="0"/>
                <a:cs typeface="Arial" panose="020B0604020202020204" pitchFamily="34" charset="0"/>
              </a:rPr>
              <a:t>hello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BBBBB27E-4454-4E39-A24D-ADE15C3AA70E}"/>
              </a:ext>
            </a:extLst>
          </p:cNvPr>
          <p:cNvSpPr txBox="1"/>
          <p:nvPr/>
        </p:nvSpPr>
        <p:spPr>
          <a:xfrm>
            <a:off x="5410756" y="2187878"/>
            <a:ext cx="1370888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9pPr>
          </a:lstStyle>
          <a:p>
            <a:r>
              <a:rPr lang="en-US" sz="4500" dirty="0" err="1">
                <a:latin typeface="Arial" panose="020B0604020202020204" pitchFamily="34" charset="0"/>
                <a:cs typeface="Arial" panose="020B0604020202020204" pitchFamily="34" charset="0"/>
              </a:rPr>
              <a:t>lipps</a:t>
            </a:r>
            <a:endParaRPr lang="en-US" sz="4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4B84FC7D-9279-42E7-BA98-FD8CED200A25}"/>
              </a:ext>
            </a:extLst>
          </p:cNvPr>
          <p:cNvSpPr txBox="1"/>
          <p:nvPr/>
        </p:nvSpPr>
        <p:spPr>
          <a:xfrm>
            <a:off x="8419079" y="2187878"/>
            <a:ext cx="1402948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9pPr>
          </a:lstStyle>
          <a:p>
            <a:r>
              <a:rPr lang="en-US" sz="4500" dirty="0">
                <a:latin typeface="Arial" panose="020B0604020202020204" pitchFamily="34" charset="0"/>
                <a:cs typeface="Arial" panose="020B0604020202020204" pitchFamily="34" charset="0"/>
              </a:rPr>
              <a:t>hello</a:t>
            </a: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D9DB5714-7B99-45DC-9BE9-0F5E03E54552}"/>
              </a:ext>
            </a:extLst>
          </p:cNvPr>
          <p:cNvSpPr txBox="1"/>
          <p:nvPr/>
        </p:nvSpPr>
        <p:spPr>
          <a:xfrm>
            <a:off x="8612041" y="3313272"/>
            <a:ext cx="1019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9pPr>
          </a:lstStyle>
          <a:p>
            <a:r>
              <a:rPr lang="en-US" sz="1800" dirty="0">
                <a:latin typeface="Script MT Bold" panose="020B0604020202020204" pitchFamily="66" charset="0"/>
              </a:rPr>
              <a:t>plaintext</a:t>
            </a:r>
          </a:p>
        </p:txBody>
      </p:sp>
      <p:sp>
        <p:nvSpPr>
          <p:cNvPr id="6" name="TextBox 11">
            <a:extLst>
              <a:ext uri="{FF2B5EF4-FFF2-40B4-BE49-F238E27FC236}">
                <a16:creationId xmlns:a16="http://schemas.microsoft.com/office/drawing/2014/main" id="{B6B1DDD4-0E35-4959-87E8-663967409A2A}"/>
              </a:ext>
            </a:extLst>
          </p:cNvPr>
          <p:cNvSpPr txBox="1"/>
          <p:nvPr/>
        </p:nvSpPr>
        <p:spPr>
          <a:xfrm>
            <a:off x="5563826" y="3313272"/>
            <a:ext cx="106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9pPr>
          </a:lstStyle>
          <a:p>
            <a:r>
              <a:rPr lang="en-US" sz="1800" dirty="0">
                <a:latin typeface="Script MT Bold" panose="020B0604020202020204" pitchFamily="66" charset="0"/>
              </a:rPr>
              <a:t>ciphertext</a:t>
            </a:r>
          </a:p>
        </p:txBody>
      </p:sp>
      <p:sp>
        <p:nvSpPr>
          <p:cNvPr id="8" name="TextBox 13">
            <a:extLst>
              <a:ext uri="{FF2B5EF4-FFF2-40B4-BE49-F238E27FC236}">
                <a16:creationId xmlns:a16="http://schemas.microsoft.com/office/drawing/2014/main" id="{6742E8F8-ED0E-42CA-85D6-D25A78D95183}"/>
              </a:ext>
            </a:extLst>
          </p:cNvPr>
          <p:cNvSpPr txBox="1"/>
          <p:nvPr/>
        </p:nvSpPr>
        <p:spPr>
          <a:xfrm>
            <a:off x="2562934" y="3313272"/>
            <a:ext cx="1019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9pPr>
          </a:lstStyle>
          <a:p>
            <a:r>
              <a:rPr lang="en-US" sz="1800" dirty="0">
                <a:latin typeface="Script MT Bold" panose="020B0604020202020204" pitchFamily="66" charset="0"/>
              </a:rPr>
              <a:t>plaintext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3347A62-F510-4347-8DB8-A592237E9708}"/>
              </a:ext>
            </a:extLst>
          </p:cNvPr>
          <p:cNvCxnSpPr>
            <a:stCxn id="2" idx="3"/>
            <a:endCxn id="3" idx="1"/>
          </p:cNvCxnSpPr>
          <p:nvPr/>
        </p:nvCxnSpPr>
        <p:spPr>
          <a:xfrm>
            <a:off x="3772920" y="2580293"/>
            <a:ext cx="163783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3F3386C-4392-48F9-AD78-7947722B3078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>
            <a:off x="6781644" y="2580293"/>
            <a:ext cx="163743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9">
            <a:extLst>
              <a:ext uri="{FF2B5EF4-FFF2-40B4-BE49-F238E27FC236}">
                <a16:creationId xmlns:a16="http://schemas.microsoft.com/office/drawing/2014/main" id="{75B8B166-B735-4158-B1DD-02A13A81D124}"/>
              </a:ext>
            </a:extLst>
          </p:cNvPr>
          <p:cNvSpPr txBox="1"/>
          <p:nvPr/>
        </p:nvSpPr>
        <p:spPr>
          <a:xfrm>
            <a:off x="4042945" y="1919416"/>
            <a:ext cx="1167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9pPr>
          </a:lstStyle>
          <a:p>
            <a:r>
              <a:rPr lang="en-US" sz="1800" dirty="0">
                <a:latin typeface="Script MT Bold" panose="020B0604020202020204" pitchFamily="66" charset="0"/>
              </a:rPr>
              <a:t>Encryption</a:t>
            </a:r>
          </a:p>
        </p:txBody>
      </p:sp>
      <p:sp>
        <p:nvSpPr>
          <p:cNvPr id="12" name="TextBox 20">
            <a:extLst>
              <a:ext uri="{FF2B5EF4-FFF2-40B4-BE49-F238E27FC236}">
                <a16:creationId xmlns:a16="http://schemas.microsoft.com/office/drawing/2014/main" id="{2BDBB475-05CF-40EA-A122-3A6AED995419}"/>
              </a:ext>
            </a:extLst>
          </p:cNvPr>
          <p:cNvSpPr txBox="1"/>
          <p:nvPr/>
        </p:nvSpPr>
        <p:spPr>
          <a:xfrm>
            <a:off x="7011479" y="1919416"/>
            <a:ext cx="1196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9pPr>
          </a:lstStyle>
          <a:p>
            <a:r>
              <a:rPr lang="en-US" sz="1800" dirty="0">
                <a:latin typeface="Script MT Bold" panose="020B0604020202020204" pitchFamily="66" charset="0"/>
              </a:rPr>
              <a:t>Decryption</a:t>
            </a:r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7AEE1E54-963E-4229-B969-B80F0842934D}"/>
              </a:ext>
            </a:extLst>
          </p:cNvPr>
          <p:cNvSpPr txBox="1"/>
          <p:nvPr/>
        </p:nvSpPr>
        <p:spPr>
          <a:xfrm>
            <a:off x="3859081" y="4015253"/>
            <a:ext cx="4429675" cy="9233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/>
                <a:cs typeface="Arial" charset="0"/>
              </a:defRPr>
            </a:lvl9pPr>
          </a:lstStyle>
          <a:p>
            <a:pPr algn="ctr"/>
            <a:r>
              <a:rPr lang="en-US" sz="2700" dirty="0"/>
              <a:t>Cypher: Offset the Alphabet</a:t>
            </a:r>
          </a:p>
          <a:p>
            <a:pPr algn="ctr"/>
            <a:r>
              <a:rPr lang="en-US" sz="2700" dirty="0"/>
              <a:t>Key: 4</a:t>
            </a:r>
          </a:p>
        </p:txBody>
      </p:sp>
    </p:spTree>
    <p:extLst>
      <p:ext uri="{BB962C8B-B14F-4D97-AF65-F5344CB8AC3E}">
        <p14:creationId xmlns:p14="http://schemas.microsoft.com/office/powerpoint/2010/main" val="1703853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FA98E7-A5B9-5DC6-0EBD-45B2438F2D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8C8D00-29C5-F6F3-E093-AF468A9D910D}"/>
              </a:ext>
            </a:extLst>
          </p:cNvPr>
          <p:cNvSpPr/>
          <p:nvPr/>
        </p:nvSpPr>
        <p:spPr>
          <a:xfrm>
            <a:off x="275665" y="6380629"/>
            <a:ext cx="3435723" cy="26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4AD946-05E5-F246-ABFB-926F15B278A9}"/>
              </a:ext>
            </a:extLst>
          </p:cNvPr>
          <p:cNvSpPr>
            <a:spLocks noGrp="1"/>
          </p:cNvSpPr>
          <p:nvPr/>
        </p:nvSpPr>
        <p:spPr>
          <a:xfrm>
            <a:off x="1223961" y="1017344"/>
            <a:ext cx="9929813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Scene from “Breaking the Enigma Code”</a:t>
            </a:r>
          </a:p>
        </p:txBody>
      </p:sp>
      <p:sp>
        <p:nvSpPr>
          <p:cNvPr id="3" name="Content Placeholder 14">
            <a:extLst>
              <a:ext uri="{FF2B5EF4-FFF2-40B4-BE49-F238E27FC236}">
                <a16:creationId xmlns:a16="http://schemas.microsoft.com/office/drawing/2014/main" id="{F1B8A694-68D4-1B41-9631-8C6A5EBB59BE}"/>
              </a:ext>
            </a:extLst>
          </p:cNvPr>
          <p:cNvSpPr>
            <a:spLocks noGrp="1"/>
          </p:cNvSpPr>
          <p:nvPr/>
        </p:nvSpPr>
        <p:spPr>
          <a:xfrm>
            <a:off x="3967162" y="2761490"/>
            <a:ext cx="3493264" cy="400110"/>
          </a:xfrm>
          <a:prstGeom prst="rect">
            <a:avLst/>
          </a:prstGeom>
        </p:spPr>
        <p:txBody>
          <a:bodyPr vert="horz" wrap="non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https://youtu.be/zZuqLLdx2YQ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68F64D-4CB3-348E-E582-AD34D01843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6372" y="3429000"/>
            <a:ext cx="4610608" cy="2684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98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F7EA91-D2C0-9C2E-98EE-EFF0ED866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CBE21A-2F7E-7F01-4B1D-8B053E820C19}"/>
              </a:ext>
            </a:extLst>
          </p:cNvPr>
          <p:cNvSpPr/>
          <p:nvPr/>
        </p:nvSpPr>
        <p:spPr>
          <a:xfrm>
            <a:off x="275665" y="6380629"/>
            <a:ext cx="3435723" cy="26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7E269E-3A3E-DC46-982A-FD70C33FDDD9}"/>
              </a:ext>
            </a:extLst>
          </p:cNvPr>
          <p:cNvSpPr>
            <a:spLocks noGrp="1"/>
          </p:cNvSpPr>
          <p:nvPr/>
        </p:nvSpPr>
        <p:spPr>
          <a:xfrm>
            <a:off x="1981200" y="822117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Symmetric Key Cryptography</a:t>
            </a:r>
          </a:p>
        </p:txBody>
      </p:sp>
      <p:pic>
        <p:nvPicPr>
          <p:cNvPr id="3" name="Content Placeholder 3">
            <a:extLst>
              <a:ext uri="{FF2B5EF4-FFF2-40B4-BE49-F238E27FC236}">
                <a16:creationId xmlns:a16="http://schemas.microsoft.com/office/drawing/2014/main" id="{85E4384F-683F-B648-A665-13BA1D0DC9C7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3"/>
          <a:srcRect l="60186" t="31242" r="19690" b="43192"/>
          <a:stretch/>
        </p:blipFill>
        <p:spPr>
          <a:xfrm>
            <a:off x="3167831" y="2468761"/>
            <a:ext cx="5856337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680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F017A6-6F11-AFCA-6370-C2FA8C4A34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B28E3E5-A711-0C58-8B5C-E83D35DDE179}"/>
              </a:ext>
            </a:extLst>
          </p:cNvPr>
          <p:cNvSpPr/>
          <p:nvPr/>
        </p:nvSpPr>
        <p:spPr>
          <a:xfrm>
            <a:off x="275665" y="6380629"/>
            <a:ext cx="3435723" cy="26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D48F87-4775-7D49-92B0-339C50808B0D}"/>
              </a:ext>
            </a:extLst>
          </p:cNvPr>
          <p:cNvSpPr>
            <a:spLocks noGrp="1"/>
          </p:cNvSpPr>
          <p:nvPr/>
        </p:nvSpPr>
        <p:spPr>
          <a:xfrm>
            <a:off x="1143000" y="488743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Pros and 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24E96-2D55-6347-9F22-62651B238973}"/>
              </a:ext>
            </a:extLst>
          </p:cNvPr>
          <p:cNvSpPr>
            <a:spLocks noGrp="1"/>
          </p:cNvSpPr>
          <p:nvPr/>
        </p:nvSpPr>
        <p:spPr>
          <a:xfrm>
            <a:off x="1076326" y="2016318"/>
            <a:ext cx="9848850" cy="391186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spcBef>
                <a:spcPts val="600"/>
              </a:spcBef>
              <a:spcAft>
                <a:spcPts val="1800"/>
              </a:spcAft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en-US" sz="2800" dirty="0">
                <a:solidFill>
                  <a:schemeClr val="tx1"/>
                </a:solidFill>
                <a:cs typeface="Arial" panose="020B0604020202020204" pitchFamily="34" charset="0"/>
              </a:rPr>
              <a:t>High performing – fast, especially if the data is not going to be transmitted</a:t>
            </a:r>
          </a:p>
          <a:p>
            <a:pPr marL="457200" indent="-457200">
              <a:lnSpc>
                <a:spcPct val="120000"/>
              </a:lnSpc>
              <a:spcBef>
                <a:spcPts val="600"/>
              </a:spcBef>
              <a:spcAft>
                <a:spcPts val="1800"/>
              </a:spcAft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en-US" sz="2800" dirty="0">
                <a:solidFill>
                  <a:schemeClr val="tx1"/>
                </a:solidFill>
                <a:cs typeface="Arial" panose="020B0604020202020204" pitchFamily="34" charset="0"/>
              </a:rPr>
              <a:t>Can be implemented in hardware and software</a:t>
            </a:r>
          </a:p>
          <a:p>
            <a:pPr>
              <a:lnSpc>
                <a:spcPct val="120000"/>
              </a:lnSpc>
              <a:spcBef>
                <a:spcPts val="600"/>
              </a:spcBef>
              <a:spcAft>
                <a:spcPts val="1800"/>
              </a:spcAft>
              <a:buClr>
                <a:srgbClr val="C00000"/>
              </a:buClr>
              <a:buFont typeface="Wingdings" panose="05000000000000000000" pitchFamily="2" charset="2"/>
              <a:buChar char=""/>
            </a:pPr>
            <a:r>
              <a:rPr lang="en-US" sz="2800" dirty="0">
                <a:solidFill>
                  <a:schemeClr val="tx1"/>
                </a:solidFill>
                <a:cs typeface="Arial" panose="020B0604020202020204" pitchFamily="34" charset="0"/>
              </a:rPr>
              <a:t>Secure key distribution is difficult, requires trust and secrecy between the parties as well as trust for the “distribution mechanism” if the parties are not in the same location</a:t>
            </a:r>
          </a:p>
          <a:p>
            <a:pPr>
              <a:lnSpc>
                <a:spcPct val="120000"/>
              </a:lnSpc>
            </a:pP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27720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D49E09-C70F-89F7-B579-3760BAAF62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2BC006B-1C50-5F4C-A7D4-CEB41A370F5A}"/>
              </a:ext>
            </a:extLst>
          </p:cNvPr>
          <p:cNvSpPr/>
          <p:nvPr/>
        </p:nvSpPr>
        <p:spPr>
          <a:xfrm>
            <a:off x="275665" y="6380629"/>
            <a:ext cx="3435723" cy="26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A0D406-4A51-7645-8933-2C07C0DE46EB}"/>
              </a:ext>
            </a:extLst>
          </p:cNvPr>
          <p:cNvSpPr>
            <a:spLocks noGrp="1"/>
          </p:cNvSpPr>
          <p:nvPr/>
        </p:nvSpPr>
        <p:spPr>
          <a:xfrm>
            <a:off x="804857" y="845924"/>
            <a:ext cx="10667999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Public-Private (aka Public-Key) Cryptography</a:t>
            </a:r>
          </a:p>
        </p:txBody>
      </p:sp>
      <p:pic>
        <p:nvPicPr>
          <p:cNvPr id="3" name="Content Placeholder 3">
            <a:extLst>
              <a:ext uri="{FF2B5EF4-FFF2-40B4-BE49-F238E27FC236}">
                <a16:creationId xmlns:a16="http://schemas.microsoft.com/office/drawing/2014/main" id="{5729A888-FD01-3841-AF21-0E0321F1FB1B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3"/>
          <a:srcRect l="60093" t="26010" r="19596" b="45689"/>
          <a:stretch/>
        </p:blipFill>
        <p:spPr>
          <a:xfrm>
            <a:off x="3426229" y="2468761"/>
            <a:ext cx="5339542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8473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COE - Brand">
      <a:dk1>
        <a:srgbClr val="13284B"/>
      </a:dk1>
      <a:lt1>
        <a:srgbClr val="FFFFFF"/>
      </a:lt1>
      <a:dk2>
        <a:srgbClr val="13284B"/>
      </a:dk2>
      <a:lt2>
        <a:srgbClr val="FF5F05"/>
      </a:lt2>
      <a:accent1>
        <a:srgbClr val="3CB3E5"/>
      </a:accent1>
      <a:accent2>
        <a:srgbClr val="0071CE"/>
      </a:accent2>
      <a:accent3>
        <a:srgbClr val="5C0E41"/>
      </a:accent3>
      <a:accent4>
        <a:srgbClr val="7D3E13"/>
      </a:accent4>
      <a:accent5>
        <a:srgbClr val="C85113"/>
      </a:accent5>
      <a:accent6>
        <a:srgbClr val="FCB316"/>
      </a:accent6>
      <a:hlink>
        <a:srgbClr val="006130"/>
      </a:hlink>
      <a:folHlink>
        <a:srgbClr val="007E8E"/>
      </a:folHlink>
    </a:clrScheme>
    <a:fontScheme name="SMB PPT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MB PowerPoint Template V4" id="{B3CBA2D6-773F-894A-97CE-392945FF435E}" vid="{C086EF9A-8907-304D-A9A1-B52FE47F124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24140</TotalTime>
  <Words>585</Words>
  <Application>Microsoft Office PowerPoint</Application>
  <PresentationFormat>Widescreen</PresentationFormat>
  <Paragraphs>172</Paragraphs>
  <Slides>23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Arial</vt:lpstr>
      <vt:lpstr>Calibri</vt:lpstr>
      <vt:lpstr>Courier New</vt:lpstr>
      <vt:lpstr>Georgia</vt:lpstr>
      <vt:lpstr>Palatino</vt:lpstr>
      <vt:lpstr>Script MT Bold</vt:lpstr>
      <vt:lpstr>Source Sans Pro</vt:lpstr>
      <vt:lpstr>Source Sans Pro Light</vt:lpstr>
      <vt:lpstr>Source Sans Pro SemiBold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Lin, Bryan</dc:creator>
  <cp:lastModifiedBy>Grigore Rosu</cp:lastModifiedBy>
  <cp:revision>96</cp:revision>
  <dcterms:created xsi:type="dcterms:W3CDTF">2022-06-14T14:37:32Z</dcterms:created>
  <dcterms:modified xsi:type="dcterms:W3CDTF">2025-01-24T20:31:09Z</dcterms:modified>
</cp:coreProperties>
</file>

<file path=docProps/thumbnail.jpeg>
</file>